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Montserrat" panose="020B0604020202020204" charset="0"/>
      <p:regular r:id="rId19"/>
      <p:bold r:id="rId20"/>
      <p:italic r:id="rId21"/>
      <p:boldItalic r:id="rId22"/>
    </p:embeddedFont>
    <p:embeddedFont>
      <p:font typeface="Montserrat Alternates" panose="020B0604020202020204" charset="0"/>
      <p:regular r:id="rId23"/>
      <p:bold r:id="rId24"/>
      <p:italic r:id="rId25"/>
      <p:boldItalic r:id="rId26"/>
    </p:embeddedFont>
    <p:embeddedFont>
      <p:font typeface="Montserrat ExtraBold" panose="020B0604020202020204" charset="0"/>
      <p:bold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u6BhF5gzjTp6jKVMDJyGYPOj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t>Permanent update : use the request made by other user to  add data to our storage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i="1"/>
              <a:t>« Ce qui est encore plus important que la constitution d’un patrimoine, c’est de le faire d’une manière qui vous apportera la tranquillité d’esprit. »</a:t>
            </a:r>
            <a:br>
              <a:rPr lang="fr-FR" i="1"/>
            </a:br>
            <a:r>
              <a:rPr lang="fr-FR" b="1" i="1"/>
              <a:t>Tony Robbins </a:t>
            </a:r>
            <a:endParaRPr/>
          </a:p>
          <a:p>
            <a:pPr marL="0" lvl="0" indent="0" algn="l" rtl="0">
              <a:lnSpc>
                <a:spcPct val="100000"/>
              </a:lnSpc>
              <a:spcBef>
                <a:spcPts val="0"/>
              </a:spcBef>
              <a:spcAft>
                <a:spcPts val="0"/>
              </a:spcAft>
              <a:buSzPts val="1100"/>
              <a:buNone/>
            </a:pPr>
            <a:endParaRPr b="1" i="1"/>
          </a:p>
          <a:p>
            <a:pPr marL="0" lvl="0" indent="0" algn="l" rtl="0">
              <a:lnSpc>
                <a:spcPct val="100000"/>
              </a:lnSpc>
              <a:spcBef>
                <a:spcPts val="0"/>
              </a:spcBef>
              <a:spcAft>
                <a:spcPts val="0"/>
              </a:spcAft>
              <a:buSzPts val="1100"/>
              <a:buNone/>
            </a:pPr>
            <a:r>
              <a:rPr lang="fr-FR" b="1" i="1"/>
              <a:t>“ nous pensons chez “Start Invest” qu’on pourra vous apporter cette tranquilité d’esprit là"</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6" name="Google Shape;37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4ba7aa23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104ba7aa233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t>EXPLIQUÉ LE GRADIENT ET L’ENCODER DECODER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FR"/>
              <a:t>DANS UN PREMIER TEMPS ON A Développé UN MODÈLE DE MACHINE LEARNING, ON A OBTENU UN BON SCORE : 74,4% D’ACCURACY AVEC UN GRADIENT BOOSTING CLASSIFIER ( EXPLIQUÉ CE QUE FAIT LE MODEL). ENSUITE ON A TESTER UN MODELE DE DEEP LEARNING AVEC DES SCORES LÉGÈREMENT PLUS FAIBLE, CE QUI EXPLIQUE QU’ON L’A LAISSÉ DE CÔTÉ</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FR"/>
              <a:t>Notre premier modèle de ML (Gradient Boosting Classifier) nous a permis d’obtenir un score de 74,4% d’accuracy.</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04ba7aa01b_3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g104ba7aa01b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5178bf3d4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ga5178bf3d4_2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145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t>Notre projet c’est construit autour de plusieurs faits constatés. </a:t>
            </a:r>
            <a:endParaRPr/>
          </a:p>
          <a:p>
            <a:pPr marL="0" lvl="0" indent="0" algn="l" rtl="0">
              <a:lnSpc>
                <a:spcPct val="100000"/>
              </a:lnSpc>
              <a:spcBef>
                <a:spcPts val="0"/>
              </a:spcBef>
              <a:spcAft>
                <a:spcPts val="0"/>
              </a:spcAft>
              <a:buSzPts val="1100"/>
              <a:buNone/>
            </a:pPr>
            <a:r>
              <a:rPr lang="fr-FR"/>
              <a:t>Le premier est que les particuliers qui s’improvisent trader perdent généralement beaucoup d’argent. On connais tous quelqu’un qui s’est inscrit sur eToro persuadé de pouvoir devenir millionaire sans s’informer ni connaitre le marché. Le deuxième constat est que les français épargne beaucoup et placent leurs argent sur des produits financiers à des taux très bas (Livret A, Livret Developpement Durable, etc…) et sans savoir ce que ces produits financent réellement. Et si on proposait une solution qui permettrait à des particuliers d’avoir accès à une application avec l’ensemble des informations nécessaire pour investir en toute connaissance de cause ? Et si on les aidait à prendre leurs décisions avec un outils qui prédirait le succès ou l’échec d’une entreprise ? </a:t>
            </a:r>
            <a:endParaRPr/>
          </a:p>
          <a:p>
            <a:pPr marL="0" lvl="0" indent="0" algn="l" rtl="0">
              <a:lnSpc>
                <a:spcPct val="100000"/>
              </a:lnSpc>
              <a:spcBef>
                <a:spcPts val="0"/>
              </a:spcBef>
              <a:spcAft>
                <a:spcPts val="0"/>
              </a:spcAft>
              <a:buSzPts val="1100"/>
              <a:buNone/>
            </a:pPr>
            <a:r>
              <a:rPr lang="fr-FR"/>
              <a:t>C’est ce qui nous as motivé quand on a créé le projet « nom du projet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t>Notre problématique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FR"/>
              <a:t>Sachant que beaucoup d’investisseurs ne sont pas alertés sur les risques que représente un investissement, et de ce fait, sont tributaires des avis des analystes et autres personnalités influentes, nous nous sommes interrogés sur les possibilités d’offrir un outil qui peut satisfaire plusieurs exigences :</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fr-FR"/>
              <a:t>Une vulgarisation en termes d’informations </a:t>
            </a:r>
            <a:endParaRPr/>
          </a:p>
          <a:p>
            <a:pPr marL="457200" marR="0" lvl="0" indent="-298450" algn="l" rtl="0">
              <a:lnSpc>
                <a:spcPct val="100000"/>
              </a:lnSpc>
              <a:spcBef>
                <a:spcPts val="0"/>
              </a:spcBef>
              <a:spcAft>
                <a:spcPts val="0"/>
              </a:spcAft>
              <a:buClr>
                <a:srgbClr val="000000"/>
              </a:buClr>
              <a:buSzPts val="1100"/>
              <a:buFont typeface="Arial"/>
              <a:buChar char="-"/>
            </a:pPr>
            <a:r>
              <a:rPr lang="fr-FR"/>
              <a:t>La possibilité d’investir dans des entreprises visionnaires</a:t>
            </a:r>
            <a:r>
              <a:rPr lang="fr-FR" sz="1100">
                <a:solidFill>
                  <a:schemeClr val="lt1"/>
                </a:solidFill>
                <a:latin typeface="Montserrat"/>
                <a:ea typeface="Montserrat"/>
                <a:cs typeface="Montserrat"/>
                <a:sym typeface="Montserrat"/>
              </a:rPr>
              <a:t>(non visible in mainstream tools)</a:t>
            </a:r>
            <a:endParaRPr/>
          </a:p>
          <a:p>
            <a:pPr marL="457200" lvl="0" indent="-298450" algn="l" rtl="0">
              <a:lnSpc>
                <a:spcPct val="100000"/>
              </a:lnSpc>
              <a:spcBef>
                <a:spcPts val="0"/>
              </a:spcBef>
              <a:spcAft>
                <a:spcPts val="0"/>
              </a:spcAft>
              <a:buSzPts val="1100"/>
              <a:buChar char="-"/>
            </a:pPr>
            <a:r>
              <a:rPr lang="fr-FR"/>
              <a:t>Des suggestions d’investissement “data driven”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t>147 000 lignes consolidées. Pour faire notre modèle on a cibler 5 features.</a:t>
            </a:r>
            <a:endParaRPr/>
          </a:p>
          <a:p>
            <a:pPr marL="0" lvl="0" indent="0" algn="l" rtl="0">
              <a:lnSpc>
                <a:spcPct val="100000"/>
              </a:lnSpc>
              <a:spcBef>
                <a:spcPts val="0"/>
              </a:spcBef>
              <a:spcAft>
                <a:spcPts val="0"/>
              </a:spcAft>
              <a:buSzPts val="1100"/>
              <a:buNone/>
            </a:pPr>
            <a:r>
              <a:rPr lang="fr-FR"/>
              <a:t>À gauche, la d’où viennent nos données.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t>DANS UN PREMIER TEMPS ON A Développé UN MODÈLE DE MACHINE LEARNING, ON A OBTENU UN BON SCORE : 74,4% D’ACCURACY AVEC UN GRADIENT BOOSTING CLASSIFIER ( EXPLIQUÉ CE QUE FAIT LE MODEL). ENSUITE ON A TESTER UN MODELE DE DEEP LEARNING AVEC DES SCORES LÉGÈREMENT PLUS FAIBLE, CE QUI EXPLIQUE QU’ON L’A LAISSÉ DE CÔTÉ</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FR"/>
              <a:t>Notre premier modèle de ML (Gradient Boosting Classifier) nous a permis d’obtenir un score de 74,4% d’accuracy.</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t>L’utilisateur lui se connecte à notre interface. Cette interface est alimenté par  des scripts python qui vont généré des CSV et vont être consolidés et traité via PowerBi. L’utilisateur à également la possibilité, si il ne trouve pas une entreprise de faire une requête via notre API. Elle a été développé grâce au framework Flask sur Heroku.</a:t>
            </a:r>
            <a:endParaRPr/>
          </a:p>
        </p:txBody>
      </p:sp>
      <p:sp>
        <p:nvSpPr>
          <p:cNvPr id="292" name="Google Shape;29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7"/>
          <p:cNvSpPr txBox="1">
            <a:spLocks noGrp="1"/>
          </p:cNvSpPr>
          <p:nvPr>
            <p:ph type="ctrTitle"/>
          </p:nvPr>
        </p:nvSpPr>
        <p:spPr>
          <a:xfrm>
            <a:off x="311700" y="1779300"/>
            <a:ext cx="8520600" cy="975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3000"/>
              <a:buFont typeface="Montserrat ExtraBold"/>
              <a:buNone/>
              <a:defRPr sz="3000" b="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7"/>
          <p:cNvSpPr txBox="1">
            <a:spLocks noGrp="1"/>
          </p:cNvSpPr>
          <p:nvPr>
            <p:ph type="subTitle" idx="1"/>
          </p:nvPr>
        </p:nvSpPr>
        <p:spPr>
          <a:xfrm>
            <a:off x="2743050" y="2888250"/>
            <a:ext cx="36579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26"/>
          <p:cNvSpPr/>
          <p:nvPr/>
        </p:nvSpPr>
        <p:spPr>
          <a:xfrm rot="10800000">
            <a:off x="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6"/>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 name="Google Shape;81;p26"/>
          <p:cNvPicPr preferRelativeResize="0"/>
          <p:nvPr/>
        </p:nvPicPr>
        <p:blipFill rotWithShape="1">
          <a:blip r:embed="rId2">
            <a:alphaModFix/>
          </a:blip>
          <a:srcRect/>
          <a:stretch/>
        </p:blipFill>
        <p:spPr>
          <a:xfrm>
            <a:off x="240625" y="3354737"/>
            <a:ext cx="8662743" cy="2601674"/>
          </a:xfrm>
          <a:prstGeom prst="rect">
            <a:avLst/>
          </a:prstGeom>
          <a:noFill/>
          <a:ln>
            <a:noFill/>
          </a:ln>
        </p:spPr>
      </p:pic>
      <p:pic>
        <p:nvPicPr>
          <p:cNvPr id="82" name="Google Shape;82;p26"/>
          <p:cNvPicPr preferRelativeResize="0"/>
          <p:nvPr/>
        </p:nvPicPr>
        <p:blipFill rotWithShape="1">
          <a:blip r:embed="rId2">
            <a:alphaModFix/>
          </a:blip>
          <a:srcRect/>
          <a:stretch/>
        </p:blipFill>
        <p:spPr>
          <a:xfrm rot="10800000">
            <a:off x="240625" y="-812913"/>
            <a:ext cx="8662743" cy="2601674"/>
          </a:xfrm>
          <a:prstGeom prst="rect">
            <a:avLst/>
          </a:prstGeom>
          <a:noFill/>
          <a:ln>
            <a:noFill/>
          </a:ln>
        </p:spPr>
      </p:pic>
      <p:sp>
        <p:nvSpPr>
          <p:cNvPr id="83" name="Google Shape;83;p26"/>
          <p:cNvSpPr txBox="1">
            <a:spLocks noGrp="1"/>
          </p:cNvSpPr>
          <p:nvPr>
            <p:ph type="title"/>
          </p:nvPr>
        </p:nvSpPr>
        <p:spPr>
          <a:xfrm>
            <a:off x="1301375" y="1417650"/>
            <a:ext cx="6541200" cy="23082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84" name="Google Shape;84;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85"/>
        <p:cNvGrpSpPr/>
        <p:nvPr/>
      </p:nvGrpSpPr>
      <p:grpSpPr>
        <a:xfrm>
          <a:off x="0" y="0"/>
          <a:ext cx="0" cy="0"/>
          <a:chOff x="0" y="0"/>
          <a:chExt cx="0" cy="0"/>
        </a:xfrm>
      </p:grpSpPr>
      <p:sp>
        <p:nvSpPr>
          <p:cNvPr id="86" name="Google Shape;86;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
    <p:spTree>
      <p:nvGrpSpPr>
        <p:cNvPr id="1" name="Shape 87"/>
        <p:cNvGrpSpPr/>
        <p:nvPr/>
      </p:nvGrpSpPr>
      <p:grpSpPr>
        <a:xfrm>
          <a:off x="0" y="0"/>
          <a:ext cx="0" cy="0"/>
          <a:chOff x="0" y="0"/>
          <a:chExt cx="0" cy="0"/>
        </a:xfrm>
      </p:grpSpPr>
      <p:pic>
        <p:nvPicPr>
          <p:cNvPr id="88" name="Google Shape;88;p28"/>
          <p:cNvPicPr preferRelativeResize="0"/>
          <p:nvPr/>
        </p:nvPicPr>
        <p:blipFill rotWithShape="1">
          <a:blip r:embed="rId2">
            <a:alphaModFix/>
          </a:blip>
          <a:srcRect/>
          <a:stretch/>
        </p:blipFill>
        <p:spPr>
          <a:xfrm>
            <a:off x="-76672" y="-827887"/>
            <a:ext cx="6153101" cy="6799271"/>
          </a:xfrm>
          <a:prstGeom prst="rect">
            <a:avLst/>
          </a:prstGeom>
          <a:noFill/>
          <a:ln>
            <a:noFill/>
          </a:ln>
        </p:spPr>
      </p:pic>
      <p:sp>
        <p:nvSpPr>
          <p:cNvPr id="89" name="Google Shape;8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309544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13"/>
        <p:cNvGrpSpPr/>
        <p:nvPr/>
      </p:nvGrpSpPr>
      <p:grpSpPr>
        <a:xfrm>
          <a:off x="0" y="0"/>
          <a:ext cx="0" cy="0"/>
          <a:chOff x="0" y="0"/>
          <a:chExt cx="0" cy="0"/>
        </a:xfrm>
      </p:grpSpPr>
      <p:pic>
        <p:nvPicPr>
          <p:cNvPr id="14" name="Google Shape;14;p18"/>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15" name="Google Shape;15;p18"/>
          <p:cNvSpPr txBox="1">
            <a:spLocks noGrp="1"/>
          </p:cNvSpPr>
          <p:nvPr>
            <p:ph type="title"/>
          </p:nvPr>
        </p:nvSpPr>
        <p:spPr>
          <a:xfrm>
            <a:off x="702450" y="1773225"/>
            <a:ext cx="19467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 name="Google Shape;16;p18"/>
          <p:cNvSpPr txBox="1">
            <a:spLocks noGrp="1"/>
          </p:cNvSpPr>
          <p:nvPr>
            <p:ph type="subTitle" idx="1"/>
          </p:nvPr>
        </p:nvSpPr>
        <p:spPr>
          <a:xfrm>
            <a:off x="702450" y="2070300"/>
            <a:ext cx="19467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 name="Google Shape;17;p18"/>
          <p:cNvSpPr txBox="1">
            <a:spLocks noGrp="1"/>
          </p:cNvSpPr>
          <p:nvPr>
            <p:ph type="title" idx="2"/>
          </p:nvPr>
        </p:nvSpPr>
        <p:spPr>
          <a:xfrm>
            <a:off x="3598650" y="1773225"/>
            <a:ext cx="19467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8" name="Google Shape;18;p18"/>
          <p:cNvSpPr txBox="1">
            <a:spLocks noGrp="1"/>
          </p:cNvSpPr>
          <p:nvPr>
            <p:ph type="subTitle" idx="3"/>
          </p:nvPr>
        </p:nvSpPr>
        <p:spPr>
          <a:xfrm>
            <a:off x="3598650" y="2070300"/>
            <a:ext cx="19467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9" name="Google Shape;19;p18"/>
          <p:cNvSpPr txBox="1">
            <a:spLocks noGrp="1"/>
          </p:cNvSpPr>
          <p:nvPr>
            <p:ph type="title" idx="4"/>
          </p:nvPr>
        </p:nvSpPr>
        <p:spPr>
          <a:xfrm>
            <a:off x="6494850" y="1773225"/>
            <a:ext cx="19467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0" name="Google Shape;20;p18"/>
          <p:cNvSpPr txBox="1">
            <a:spLocks noGrp="1"/>
          </p:cNvSpPr>
          <p:nvPr>
            <p:ph type="subTitle" idx="5"/>
          </p:nvPr>
        </p:nvSpPr>
        <p:spPr>
          <a:xfrm>
            <a:off x="6494850" y="2070300"/>
            <a:ext cx="19467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1" name="Google Shape;21;p18"/>
          <p:cNvSpPr txBox="1">
            <a:spLocks noGrp="1"/>
          </p:cNvSpPr>
          <p:nvPr>
            <p:ph type="title" idx="6"/>
          </p:nvPr>
        </p:nvSpPr>
        <p:spPr>
          <a:xfrm>
            <a:off x="5039900" y="3501280"/>
            <a:ext cx="19467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2" name="Google Shape;22;p18"/>
          <p:cNvSpPr txBox="1">
            <a:spLocks noGrp="1"/>
          </p:cNvSpPr>
          <p:nvPr>
            <p:ph type="subTitle" idx="7"/>
          </p:nvPr>
        </p:nvSpPr>
        <p:spPr>
          <a:xfrm>
            <a:off x="5039888" y="3798230"/>
            <a:ext cx="19467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 name="Google Shape;23;p18"/>
          <p:cNvSpPr txBox="1">
            <a:spLocks noGrp="1"/>
          </p:cNvSpPr>
          <p:nvPr>
            <p:ph type="title" idx="8"/>
          </p:nvPr>
        </p:nvSpPr>
        <p:spPr>
          <a:xfrm>
            <a:off x="2157425" y="3501280"/>
            <a:ext cx="19467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 name="Google Shape;24;p18"/>
          <p:cNvSpPr txBox="1">
            <a:spLocks noGrp="1"/>
          </p:cNvSpPr>
          <p:nvPr>
            <p:ph type="subTitle" idx="9"/>
          </p:nvPr>
        </p:nvSpPr>
        <p:spPr>
          <a:xfrm>
            <a:off x="2157413" y="3798230"/>
            <a:ext cx="19467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 name="Google Shape;25;p18"/>
          <p:cNvSpPr txBox="1">
            <a:spLocks noGrp="1"/>
          </p:cNvSpPr>
          <p:nvPr>
            <p:ph type="title" idx="13"/>
          </p:nvPr>
        </p:nvSpPr>
        <p:spPr>
          <a:xfrm>
            <a:off x="1139400" y="1283325"/>
            <a:ext cx="1072800" cy="489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26" name="Google Shape;26;p18"/>
          <p:cNvSpPr txBox="1">
            <a:spLocks noGrp="1"/>
          </p:cNvSpPr>
          <p:nvPr>
            <p:ph type="title" idx="14"/>
          </p:nvPr>
        </p:nvSpPr>
        <p:spPr>
          <a:xfrm>
            <a:off x="4035600" y="1283325"/>
            <a:ext cx="1072800" cy="489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27" name="Google Shape;27;p18"/>
          <p:cNvSpPr txBox="1">
            <a:spLocks noGrp="1"/>
          </p:cNvSpPr>
          <p:nvPr>
            <p:ph type="title" idx="15"/>
          </p:nvPr>
        </p:nvSpPr>
        <p:spPr>
          <a:xfrm>
            <a:off x="6931800" y="1283325"/>
            <a:ext cx="1072800" cy="489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28" name="Google Shape;28;p18"/>
          <p:cNvSpPr txBox="1">
            <a:spLocks noGrp="1"/>
          </p:cNvSpPr>
          <p:nvPr>
            <p:ph type="title" idx="16"/>
          </p:nvPr>
        </p:nvSpPr>
        <p:spPr>
          <a:xfrm>
            <a:off x="5476850" y="3007778"/>
            <a:ext cx="1072800" cy="489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29" name="Google Shape;29;p18"/>
          <p:cNvSpPr txBox="1">
            <a:spLocks noGrp="1"/>
          </p:cNvSpPr>
          <p:nvPr>
            <p:ph type="title" idx="17"/>
          </p:nvPr>
        </p:nvSpPr>
        <p:spPr>
          <a:xfrm>
            <a:off x="2594375" y="3015515"/>
            <a:ext cx="1072800" cy="489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30" name="Google Shape;30;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pic>
        <p:nvPicPr>
          <p:cNvPr id="32" name="Google Shape;32;p19"/>
          <p:cNvPicPr preferRelativeResize="0"/>
          <p:nvPr/>
        </p:nvPicPr>
        <p:blipFill rotWithShape="1">
          <a:blip r:embed="rId2">
            <a:alphaModFix amt="50000"/>
          </a:blip>
          <a:srcRect/>
          <a:stretch/>
        </p:blipFill>
        <p:spPr>
          <a:xfrm>
            <a:off x="-3192424" y="1047350"/>
            <a:ext cx="12336426" cy="4096149"/>
          </a:xfrm>
          <a:prstGeom prst="rect">
            <a:avLst/>
          </a:prstGeom>
          <a:noFill/>
          <a:ln>
            <a:noFill/>
          </a:ln>
        </p:spPr>
      </p:pic>
      <p:sp>
        <p:nvSpPr>
          <p:cNvPr id="33" name="Google Shape;33;p19"/>
          <p:cNvSpPr txBox="1">
            <a:spLocks noGrp="1"/>
          </p:cNvSpPr>
          <p:nvPr>
            <p:ph type="title"/>
          </p:nvPr>
        </p:nvSpPr>
        <p:spPr>
          <a:xfrm>
            <a:off x="4998775" y="1276500"/>
            <a:ext cx="33552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19"/>
          <p:cNvSpPr txBox="1">
            <a:spLocks noGrp="1"/>
          </p:cNvSpPr>
          <p:nvPr>
            <p:ph type="subTitle" idx="1"/>
          </p:nvPr>
        </p:nvSpPr>
        <p:spPr>
          <a:xfrm>
            <a:off x="4998775" y="2110500"/>
            <a:ext cx="3355200" cy="1665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23"/>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38" name="Google Shape;38;p23"/>
          <p:cNvSpPr txBox="1">
            <a:spLocks noGrp="1"/>
          </p:cNvSpPr>
          <p:nvPr>
            <p:ph type="body" idx="1"/>
          </p:nvPr>
        </p:nvSpPr>
        <p:spPr>
          <a:xfrm>
            <a:off x="775144" y="1313000"/>
            <a:ext cx="3564900" cy="3255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39" name="Google Shape;39;p23"/>
          <p:cNvSpPr txBox="1">
            <a:spLocks noGrp="1"/>
          </p:cNvSpPr>
          <p:nvPr>
            <p:ph type="body" idx="2"/>
          </p:nvPr>
        </p:nvSpPr>
        <p:spPr>
          <a:xfrm>
            <a:off x="4803956" y="1313000"/>
            <a:ext cx="3564900" cy="3255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40" name="Google Shape;40;p23"/>
          <p:cNvSpPr txBox="1">
            <a:spLocks noGrp="1"/>
          </p:cNvSpPr>
          <p:nvPr>
            <p:ph type="title"/>
          </p:nvPr>
        </p:nvSpPr>
        <p:spPr>
          <a:xfrm>
            <a:off x="3972475" y="378225"/>
            <a:ext cx="4398600" cy="515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41" name="Google Shape;41;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pic>
        <p:nvPicPr>
          <p:cNvPr id="43" name="Google Shape;43;p20"/>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44" name="Google Shape;44;p20"/>
          <p:cNvSpPr txBox="1">
            <a:spLocks noGrp="1"/>
          </p:cNvSpPr>
          <p:nvPr>
            <p:ph type="title"/>
          </p:nvPr>
        </p:nvSpPr>
        <p:spPr>
          <a:xfrm>
            <a:off x="2400850" y="378225"/>
            <a:ext cx="5970300" cy="515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45" name="Google Shape;45;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46"/>
        <p:cNvGrpSpPr/>
        <p:nvPr/>
      </p:nvGrpSpPr>
      <p:grpSpPr>
        <a:xfrm>
          <a:off x="0" y="0"/>
          <a:ext cx="0" cy="0"/>
          <a:chOff x="0" y="0"/>
          <a:chExt cx="0" cy="0"/>
        </a:xfrm>
      </p:grpSpPr>
      <p:sp>
        <p:nvSpPr>
          <p:cNvPr id="47" name="Google Shape;47;p21"/>
          <p:cNvSpPr txBox="1">
            <a:spLocks noGrp="1"/>
          </p:cNvSpPr>
          <p:nvPr>
            <p:ph type="title"/>
          </p:nvPr>
        </p:nvSpPr>
        <p:spPr>
          <a:xfrm>
            <a:off x="3229175" y="378225"/>
            <a:ext cx="5142000" cy="515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pic>
        <p:nvPicPr>
          <p:cNvPr id="48" name="Google Shape;48;p21"/>
          <p:cNvPicPr preferRelativeResize="0"/>
          <p:nvPr/>
        </p:nvPicPr>
        <p:blipFill rotWithShape="1">
          <a:blip r:embed="rId2">
            <a:alphaModFix amt="50000"/>
          </a:blip>
          <a:srcRect/>
          <a:stretch/>
        </p:blipFill>
        <p:spPr>
          <a:xfrm>
            <a:off x="1" y="2801493"/>
            <a:ext cx="9144003" cy="3036157"/>
          </a:xfrm>
          <a:prstGeom prst="rect">
            <a:avLst/>
          </a:prstGeom>
          <a:noFill/>
          <a:ln>
            <a:noFill/>
          </a:ln>
        </p:spPr>
      </p:pic>
      <p:sp>
        <p:nvSpPr>
          <p:cNvPr id="49" name="Google Shape;49;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TITLE_AND_BODY_1_1">
    <p:spTree>
      <p:nvGrpSpPr>
        <p:cNvPr id="1" name="Shape 50"/>
        <p:cNvGrpSpPr/>
        <p:nvPr/>
      </p:nvGrpSpPr>
      <p:grpSpPr>
        <a:xfrm>
          <a:off x="0" y="0"/>
          <a:ext cx="0" cy="0"/>
          <a:chOff x="0" y="0"/>
          <a:chExt cx="0" cy="0"/>
        </a:xfrm>
      </p:grpSpPr>
      <p:pic>
        <p:nvPicPr>
          <p:cNvPr id="51" name="Google Shape;51;p22"/>
          <p:cNvPicPr preferRelativeResize="0"/>
          <p:nvPr/>
        </p:nvPicPr>
        <p:blipFill rotWithShape="1">
          <a:blip r:embed="rId2">
            <a:alphaModFix/>
          </a:blip>
          <a:srcRect/>
          <a:stretch/>
        </p:blipFill>
        <p:spPr>
          <a:xfrm flipH="1">
            <a:off x="0" y="-392975"/>
            <a:ext cx="9397469" cy="3269127"/>
          </a:xfrm>
          <a:prstGeom prst="rect">
            <a:avLst/>
          </a:prstGeom>
          <a:noFill/>
          <a:ln>
            <a:noFill/>
          </a:ln>
        </p:spPr>
      </p:pic>
      <p:sp>
        <p:nvSpPr>
          <p:cNvPr id="52" name="Google Shape;52;p22"/>
          <p:cNvSpPr txBox="1">
            <a:spLocks noGrp="1"/>
          </p:cNvSpPr>
          <p:nvPr>
            <p:ph type="title"/>
          </p:nvPr>
        </p:nvSpPr>
        <p:spPr>
          <a:xfrm>
            <a:off x="5113200" y="378225"/>
            <a:ext cx="3258000" cy="515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53" name="Google Shape;53;p22"/>
          <p:cNvSpPr txBox="1">
            <a:spLocks noGrp="1"/>
          </p:cNvSpPr>
          <p:nvPr>
            <p:ph type="title" idx="2"/>
          </p:nvPr>
        </p:nvSpPr>
        <p:spPr>
          <a:xfrm>
            <a:off x="905723" y="3146925"/>
            <a:ext cx="15972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a:endParaRPr/>
          </a:p>
        </p:txBody>
      </p:sp>
      <p:sp>
        <p:nvSpPr>
          <p:cNvPr id="54" name="Google Shape;54;p22"/>
          <p:cNvSpPr txBox="1">
            <a:spLocks noGrp="1"/>
          </p:cNvSpPr>
          <p:nvPr>
            <p:ph type="subTitle" idx="1"/>
          </p:nvPr>
        </p:nvSpPr>
        <p:spPr>
          <a:xfrm>
            <a:off x="905713" y="3520075"/>
            <a:ext cx="15972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 name="Google Shape;55;p22"/>
          <p:cNvSpPr txBox="1">
            <a:spLocks noGrp="1"/>
          </p:cNvSpPr>
          <p:nvPr>
            <p:ph type="title" idx="3"/>
          </p:nvPr>
        </p:nvSpPr>
        <p:spPr>
          <a:xfrm>
            <a:off x="2817510" y="3146925"/>
            <a:ext cx="15972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a:endParaRPr/>
          </a:p>
        </p:txBody>
      </p:sp>
      <p:sp>
        <p:nvSpPr>
          <p:cNvPr id="56" name="Google Shape;56;p22"/>
          <p:cNvSpPr txBox="1">
            <a:spLocks noGrp="1"/>
          </p:cNvSpPr>
          <p:nvPr>
            <p:ph type="subTitle" idx="4"/>
          </p:nvPr>
        </p:nvSpPr>
        <p:spPr>
          <a:xfrm>
            <a:off x="2817500" y="3520075"/>
            <a:ext cx="15972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7" name="Google Shape;57;p22"/>
          <p:cNvSpPr txBox="1">
            <a:spLocks noGrp="1"/>
          </p:cNvSpPr>
          <p:nvPr>
            <p:ph type="title" idx="5"/>
          </p:nvPr>
        </p:nvSpPr>
        <p:spPr>
          <a:xfrm>
            <a:off x="4729288" y="3146925"/>
            <a:ext cx="15972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a:endParaRPr/>
          </a:p>
        </p:txBody>
      </p:sp>
      <p:sp>
        <p:nvSpPr>
          <p:cNvPr id="58" name="Google Shape;58;p22"/>
          <p:cNvSpPr txBox="1">
            <a:spLocks noGrp="1"/>
          </p:cNvSpPr>
          <p:nvPr>
            <p:ph type="subTitle" idx="6"/>
          </p:nvPr>
        </p:nvSpPr>
        <p:spPr>
          <a:xfrm>
            <a:off x="4729278" y="3520075"/>
            <a:ext cx="15972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 name="Google Shape;59;p22"/>
          <p:cNvSpPr txBox="1">
            <a:spLocks noGrp="1"/>
          </p:cNvSpPr>
          <p:nvPr>
            <p:ph type="title" idx="7"/>
          </p:nvPr>
        </p:nvSpPr>
        <p:spPr>
          <a:xfrm>
            <a:off x="6641075" y="3146925"/>
            <a:ext cx="15972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a:endParaRPr/>
          </a:p>
        </p:txBody>
      </p:sp>
      <p:sp>
        <p:nvSpPr>
          <p:cNvPr id="60" name="Google Shape;60;p22"/>
          <p:cNvSpPr txBox="1">
            <a:spLocks noGrp="1"/>
          </p:cNvSpPr>
          <p:nvPr>
            <p:ph type="subTitle" idx="8"/>
          </p:nvPr>
        </p:nvSpPr>
        <p:spPr>
          <a:xfrm>
            <a:off x="6641065" y="3520075"/>
            <a:ext cx="15972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BODY_1">
    <p:spTree>
      <p:nvGrpSpPr>
        <p:cNvPr id="1" name="Shape 62"/>
        <p:cNvGrpSpPr/>
        <p:nvPr/>
      </p:nvGrpSpPr>
      <p:grpSpPr>
        <a:xfrm>
          <a:off x="0" y="0"/>
          <a:ext cx="0" cy="0"/>
          <a:chOff x="0" y="0"/>
          <a:chExt cx="0" cy="0"/>
        </a:xfrm>
      </p:grpSpPr>
      <p:pic>
        <p:nvPicPr>
          <p:cNvPr id="63" name="Google Shape;63;p24"/>
          <p:cNvPicPr preferRelativeResize="0"/>
          <p:nvPr/>
        </p:nvPicPr>
        <p:blipFill rotWithShape="1">
          <a:blip r:embed="rId2">
            <a:alphaModFix/>
          </a:blip>
          <a:srcRect/>
          <a:stretch/>
        </p:blipFill>
        <p:spPr>
          <a:xfrm flipH="1">
            <a:off x="0" y="-392975"/>
            <a:ext cx="9397469" cy="3269127"/>
          </a:xfrm>
          <a:prstGeom prst="rect">
            <a:avLst/>
          </a:prstGeom>
          <a:noFill/>
          <a:ln>
            <a:noFill/>
          </a:ln>
        </p:spPr>
      </p:pic>
      <p:sp>
        <p:nvSpPr>
          <p:cNvPr id="64" name="Google Shape;64;p24"/>
          <p:cNvSpPr txBox="1">
            <a:spLocks noGrp="1"/>
          </p:cNvSpPr>
          <p:nvPr>
            <p:ph type="title"/>
          </p:nvPr>
        </p:nvSpPr>
        <p:spPr>
          <a:xfrm>
            <a:off x="5113200" y="378225"/>
            <a:ext cx="3258000" cy="515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65" name="Google Shape;65;p24"/>
          <p:cNvSpPr txBox="1">
            <a:spLocks noGrp="1"/>
          </p:cNvSpPr>
          <p:nvPr>
            <p:ph type="title" idx="2"/>
          </p:nvPr>
        </p:nvSpPr>
        <p:spPr>
          <a:xfrm>
            <a:off x="809939" y="3104050"/>
            <a:ext cx="22170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a:endParaRPr/>
          </a:p>
        </p:txBody>
      </p:sp>
      <p:sp>
        <p:nvSpPr>
          <p:cNvPr id="66" name="Google Shape;66;p24"/>
          <p:cNvSpPr txBox="1">
            <a:spLocks noGrp="1"/>
          </p:cNvSpPr>
          <p:nvPr>
            <p:ph type="subTitle" idx="1"/>
          </p:nvPr>
        </p:nvSpPr>
        <p:spPr>
          <a:xfrm>
            <a:off x="809925" y="3477200"/>
            <a:ext cx="22170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7" name="Google Shape;67;p24"/>
          <p:cNvSpPr txBox="1">
            <a:spLocks noGrp="1"/>
          </p:cNvSpPr>
          <p:nvPr>
            <p:ph type="title" idx="3"/>
          </p:nvPr>
        </p:nvSpPr>
        <p:spPr>
          <a:xfrm>
            <a:off x="3463502" y="3104050"/>
            <a:ext cx="22170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a:endParaRPr/>
          </a:p>
        </p:txBody>
      </p:sp>
      <p:sp>
        <p:nvSpPr>
          <p:cNvPr id="68" name="Google Shape;68;p24"/>
          <p:cNvSpPr txBox="1">
            <a:spLocks noGrp="1"/>
          </p:cNvSpPr>
          <p:nvPr>
            <p:ph type="subTitle" idx="4"/>
          </p:nvPr>
        </p:nvSpPr>
        <p:spPr>
          <a:xfrm>
            <a:off x="3463488" y="3477200"/>
            <a:ext cx="22170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9" name="Google Shape;69;p24"/>
          <p:cNvSpPr txBox="1">
            <a:spLocks noGrp="1"/>
          </p:cNvSpPr>
          <p:nvPr>
            <p:ph type="title" idx="5"/>
          </p:nvPr>
        </p:nvSpPr>
        <p:spPr>
          <a:xfrm>
            <a:off x="6117052" y="3104050"/>
            <a:ext cx="2217000" cy="3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1600"/>
              <a:buNone/>
              <a:defRPr sz="1600">
                <a:solidFill>
                  <a:schemeClr val="accent2"/>
                </a:solidFill>
              </a:defRPr>
            </a:lvl1pPr>
            <a:lvl2pPr lvl="1" algn="ctr">
              <a:lnSpc>
                <a:spcPct val="100000"/>
              </a:lnSpc>
              <a:spcBef>
                <a:spcPts val="0"/>
              </a:spcBef>
              <a:spcAft>
                <a:spcPts val="0"/>
              </a:spcAft>
              <a:buClr>
                <a:schemeClr val="accent2"/>
              </a:buClr>
              <a:buSzPts val="4200"/>
              <a:buNone/>
              <a:defRPr sz="4200">
                <a:solidFill>
                  <a:schemeClr val="accent2"/>
                </a:solidFill>
              </a:defRPr>
            </a:lvl2pPr>
            <a:lvl3pPr lvl="2" algn="ctr">
              <a:lnSpc>
                <a:spcPct val="100000"/>
              </a:lnSpc>
              <a:spcBef>
                <a:spcPts val="0"/>
              </a:spcBef>
              <a:spcAft>
                <a:spcPts val="0"/>
              </a:spcAft>
              <a:buClr>
                <a:schemeClr val="accent2"/>
              </a:buClr>
              <a:buSzPts val="4200"/>
              <a:buNone/>
              <a:defRPr sz="4200">
                <a:solidFill>
                  <a:schemeClr val="accent2"/>
                </a:solidFill>
              </a:defRPr>
            </a:lvl3pPr>
            <a:lvl4pPr lvl="3" algn="ctr">
              <a:lnSpc>
                <a:spcPct val="100000"/>
              </a:lnSpc>
              <a:spcBef>
                <a:spcPts val="0"/>
              </a:spcBef>
              <a:spcAft>
                <a:spcPts val="0"/>
              </a:spcAft>
              <a:buClr>
                <a:schemeClr val="accent2"/>
              </a:buClr>
              <a:buSzPts val="4200"/>
              <a:buNone/>
              <a:defRPr sz="4200">
                <a:solidFill>
                  <a:schemeClr val="accent2"/>
                </a:solidFill>
              </a:defRPr>
            </a:lvl4pPr>
            <a:lvl5pPr lvl="4" algn="ctr">
              <a:lnSpc>
                <a:spcPct val="100000"/>
              </a:lnSpc>
              <a:spcBef>
                <a:spcPts val="0"/>
              </a:spcBef>
              <a:spcAft>
                <a:spcPts val="0"/>
              </a:spcAft>
              <a:buClr>
                <a:schemeClr val="accent2"/>
              </a:buClr>
              <a:buSzPts val="4200"/>
              <a:buNone/>
              <a:defRPr sz="4200">
                <a:solidFill>
                  <a:schemeClr val="accent2"/>
                </a:solidFill>
              </a:defRPr>
            </a:lvl5pPr>
            <a:lvl6pPr lvl="5" algn="ctr">
              <a:lnSpc>
                <a:spcPct val="100000"/>
              </a:lnSpc>
              <a:spcBef>
                <a:spcPts val="0"/>
              </a:spcBef>
              <a:spcAft>
                <a:spcPts val="0"/>
              </a:spcAft>
              <a:buClr>
                <a:schemeClr val="accent2"/>
              </a:buClr>
              <a:buSzPts val="4200"/>
              <a:buNone/>
              <a:defRPr sz="4200">
                <a:solidFill>
                  <a:schemeClr val="accent2"/>
                </a:solidFill>
              </a:defRPr>
            </a:lvl6pPr>
            <a:lvl7pPr lvl="6" algn="ctr">
              <a:lnSpc>
                <a:spcPct val="100000"/>
              </a:lnSpc>
              <a:spcBef>
                <a:spcPts val="0"/>
              </a:spcBef>
              <a:spcAft>
                <a:spcPts val="0"/>
              </a:spcAft>
              <a:buClr>
                <a:schemeClr val="accent2"/>
              </a:buClr>
              <a:buSzPts val="4200"/>
              <a:buNone/>
              <a:defRPr sz="4200">
                <a:solidFill>
                  <a:schemeClr val="accent2"/>
                </a:solidFill>
              </a:defRPr>
            </a:lvl7pPr>
            <a:lvl8pPr lvl="7" algn="ctr">
              <a:lnSpc>
                <a:spcPct val="100000"/>
              </a:lnSpc>
              <a:spcBef>
                <a:spcPts val="0"/>
              </a:spcBef>
              <a:spcAft>
                <a:spcPts val="0"/>
              </a:spcAft>
              <a:buClr>
                <a:schemeClr val="accent2"/>
              </a:buClr>
              <a:buSzPts val="4200"/>
              <a:buNone/>
              <a:defRPr sz="4200">
                <a:solidFill>
                  <a:schemeClr val="accent2"/>
                </a:solidFill>
              </a:defRPr>
            </a:lvl8pPr>
            <a:lvl9pPr lvl="8" algn="ctr">
              <a:lnSpc>
                <a:spcPct val="100000"/>
              </a:lnSpc>
              <a:spcBef>
                <a:spcPts val="0"/>
              </a:spcBef>
              <a:spcAft>
                <a:spcPts val="0"/>
              </a:spcAft>
              <a:buClr>
                <a:schemeClr val="accent2"/>
              </a:buClr>
              <a:buSzPts val="4200"/>
              <a:buNone/>
              <a:defRPr sz="4200">
                <a:solidFill>
                  <a:schemeClr val="accent2"/>
                </a:solidFill>
              </a:defRPr>
            </a:lvl9pPr>
          </a:lstStyle>
          <a:p>
            <a:endParaRPr/>
          </a:p>
        </p:txBody>
      </p:sp>
      <p:sp>
        <p:nvSpPr>
          <p:cNvPr id="70" name="Google Shape;70;p24"/>
          <p:cNvSpPr txBox="1">
            <a:spLocks noGrp="1"/>
          </p:cNvSpPr>
          <p:nvPr>
            <p:ph type="subTitle" idx="6"/>
          </p:nvPr>
        </p:nvSpPr>
        <p:spPr>
          <a:xfrm>
            <a:off x="6117038" y="3477200"/>
            <a:ext cx="22170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 name="Google Shape;71;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pic>
        <p:nvPicPr>
          <p:cNvPr id="73" name="Google Shape;73;p25"/>
          <p:cNvPicPr preferRelativeResize="0"/>
          <p:nvPr/>
        </p:nvPicPr>
        <p:blipFill rotWithShape="1">
          <a:blip r:embed="rId2">
            <a:alphaModFix amt="56000"/>
          </a:blip>
          <a:srcRect/>
          <a:stretch/>
        </p:blipFill>
        <p:spPr>
          <a:xfrm rot="-7199997">
            <a:off x="4531704" y="539794"/>
            <a:ext cx="5918750" cy="6540301"/>
          </a:xfrm>
          <a:prstGeom prst="rect">
            <a:avLst/>
          </a:prstGeom>
          <a:noFill/>
          <a:ln>
            <a:noFill/>
          </a:ln>
        </p:spPr>
      </p:pic>
      <p:pic>
        <p:nvPicPr>
          <p:cNvPr id="74" name="Google Shape;74;p25"/>
          <p:cNvPicPr preferRelativeResize="0"/>
          <p:nvPr/>
        </p:nvPicPr>
        <p:blipFill rotWithShape="1">
          <a:blip r:embed="rId2">
            <a:alphaModFix amt="56000"/>
          </a:blip>
          <a:srcRect/>
          <a:stretch/>
        </p:blipFill>
        <p:spPr>
          <a:xfrm rot="-1365984">
            <a:off x="-1959971" y="118698"/>
            <a:ext cx="5918748" cy="6540298"/>
          </a:xfrm>
          <a:prstGeom prst="rect">
            <a:avLst/>
          </a:prstGeom>
          <a:noFill/>
          <a:ln>
            <a:noFill/>
          </a:ln>
        </p:spPr>
      </p:pic>
      <p:sp>
        <p:nvSpPr>
          <p:cNvPr id="75" name="Google Shape;75;p25"/>
          <p:cNvSpPr txBox="1">
            <a:spLocks noGrp="1"/>
          </p:cNvSpPr>
          <p:nvPr>
            <p:ph type="title" hasCustomPrompt="1"/>
          </p:nvPr>
        </p:nvSpPr>
        <p:spPr>
          <a:xfrm>
            <a:off x="2028150" y="1598125"/>
            <a:ext cx="5087700" cy="117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7200"/>
              <a:buNone/>
              <a:defRPr sz="72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6" name="Google Shape;76;p25"/>
          <p:cNvSpPr txBox="1">
            <a:spLocks noGrp="1"/>
          </p:cNvSpPr>
          <p:nvPr>
            <p:ph type="subTitle" idx="1"/>
          </p:nvPr>
        </p:nvSpPr>
        <p:spPr>
          <a:xfrm>
            <a:off x="2618725" y="2840075"/>
            <a:ext cx="3906600" cy="82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7" name="Google Shape;77;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237D"/>
            </a:gs>
            <a:gs pos="100000">
              <a:srgbClr val="01144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2800"/>
              <a:buFont typeface="Montserrat ExtraBold"/>
              <a:buNone/>
              <a:defRPr sz="28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2pPr>
            <a:lvl3pPr marR="0" lvl="2"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3pPr>
            <a:lvl4pPr marR="0" lvl="3"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4pPr>
            <a:lvl5pPr marR="0" lvl="4"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5pPr>
            <a:lvl6pPr marR="0" lvl="5"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6pPr>
            <a:lvl7pPr marR="0" lvl="6"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7pPr>
            <a:lvl8pPr marR="0" lvl="7"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8pPr>
            <a:lvl9pPr marR="0" lvl="8" algn="l" rtl="0">
              <a:lnSpc>
                <a:spcPct val="100000"/>
              </a:lnSpc>
              <a:spcBef>
                <a:spcPts val="0"/>
              </a:spcBef>
              <a:spcAft>
                <a:spcPts val="0"/>
              </a:spcAft>
              <a:buClr>
                <a:schemeClr val="accent1"/>
              </a:buClr>
              <a:buSzPts val="2800"/>
              <a:buFont typeface="Montserrat Alternates"/>
              <a:buNone/>
              <a:defRPr sz="2800" b="1" i="0" u="none" strike="noStrike" cap="none">
                <a:solidFill>
                  <a:schemeClr val="accent1"/>
                </a:solidFill>
                <a:latin typeface="Montserrat Alternates"/>
                <a:ea typeface="Montserrat Alternates"/>
                <a:cs typeface="Montserrat Alternates"/>
                <a:sym typeface="Montserrat Alternates"/>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accent1"/>
              </a:buClr>
              <a:buSzPts val="1800"/>
              <a:buFont typeface="Montserrat"/>
              <a:buChar char="●"/>
              <a:defRPr sz="18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accent1"/>
              </a:buClr>
              <a:buSzPts val="1400"/>
              <a:buFont typeface="Montserrat"/>
              <a:buChar char="○"/>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accent1"/>
              </a:buClr>
              <a:buSzPts val="1400"/>
              <a:buFont typeface="Montserrat"/>
              <a:buChar char="■"/>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accent1"/>
              </a:buClr>
              <a:buSzPts val="1400"/>
              <a:buFont typeface="Montserrat"/>
              <a:buChar char="●"/>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accent1"/>
              </a:buClr>
              <a:buSzPts val="1400"/>
              <a:buFont typeface="Montserrat"/>
              <a:buChar char="○"/>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accent1"/>
              </a:buClr>
              <a:buSzPts val="1400"/>
              <a:buFont typeface="Montserrat"/>
              <a:buChar char="■"/>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accent1"/>
              </a:buClr>
              <a:buSzPts val="1400"/>
              <a:buFont typeface="Montserrat"/>
              <a:buChar char="●"/>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accent1"/>
              </a:buClr>
              <a:buSzPts val="1400"/>
              <a:buFont typeface="Montserrat"/>
              <a:buChar char="○"/>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accent1"/>
              </a:buClr>
              <a:buSzPts val="1400"/>
              <a:buFont typeface="Montserrat"/>
              <a:buChar char="■"/>
              <a:defRPr sz="1400" b="0" i="0" u="none" strike="noStrike" cap="none">
                <a:solidFill>
                  <a:schemeClr val="accent1"/>
                </a:solidFill>
                <a:latin typeface="Montserrat"/>
                <a:ea typeface="Montserrat"/>
                <a:cs typeface="Montserrat"/>
                <a:sym typeface="Montserrat"/>
              </a:defRPr>
            </a:lvl9pPr>
          </a:lstStyle>
          <a:p>
            <a:endParaRPr/>
          </a:p>
        </p:txBody>
      </p:sp>
      <p:sp>
        <p:nvSpPr>
          <p:cNvPr id="8" name="Google Shape;8;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slide" Target="slide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slide" Target="slide1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237D"/>
            </a:gs>
            <a:gs pos="100000">
              <a:srgbClr val="011445"/>
            </a:gs>
          </a:gsLst>
          <a:path path="circle">
            <a:fillToRect l="50000" t="50000" r="50000" b="50000"/>
          </a:path>
          <a:tileRect/>
        </a:gradFill>
        <a:effectLst/>
      </p:bgPr>
    </p:bg>
    <p:spTree>
      <p:nvGrpSpPr>
        <p:cNvPr id="1" name="Shape 93"/>
        <p:cNvGrpSpPr/>
        <p:nvPr/>
      </p:nvGrpSpPr>
      <p:grpSpPr>
        <a:xfrm>
          <a:off x="0" y="0"/>
          <a:ext cx="0" cy="0"/>
          <a:chOff x="0" y="0"/>
          <a:chExt cx="0" cy="0"/>
        </a:xfrm>
      </p:grpSpPr>
      <p:pic>
        <p:nvPicPr>
          <p:cNvPr id="94" name="Google Shape;94;p1"/>
          <p:cNvPicPr preferRelativeResize="0"/>
          <p:nvPr/>
        </p:nvPicPr>
        <p:blipFill rotWithShape="1">
          <a:blip r:embed="rId3">
            <a:alphaModFix/>
          </a:blip>
          <a:srcRect/>
          <a:stretch/>
        </p:blipFill>
        <p:spPr>
          <a:xfrm>
            <a:off x="-1309511" y="-327229"/>
            <a:ext cx="4892424" cy="5406203"/>
          </a:xfrm>
          <a:prstGeom prst="rect">
            <a:avLst/>
          </a:prstGeom>
          <a:noFill/>
          <a:ln>
            <a:noFill/>
          </a:ln>
        </p:spPr>
      </p:pic>
      <p:pic>
        <p:nvPicPr>
          <p:cNvPr id="95" name="Google Shape;95;p1"/>
          <p:cNvPicPr preferRelativeResize="0"/>
          <p:nvPr/>
        </p:nvPicPr>
        <p:blipFill rotWithShape="1">
          <a:blip r:embed="rId3">
            <a:alphaModFix/>
          </a:blip>
          <a:srcRect/>
          <a:stretch/>
        </p:blipFill>
        <p:spPr>
          <a:xfrm flipH="1">
            <a:off x="5561088" y="-355173"/>
            <a:ext cx="4892424" cy="5406203"/>
          </a:xfrm>
          <a:prstGeom prst="rect">
            <a:avLst/>
          </a:prstGeom>
          <a:noFill/>
          <a:ln>
            <a:noFill/>
          </a:ln>
        </p:spPr>
      </p:pic>
      <p:pic>
        <p:nvPicPr>
          <p:cNvPr id="96" name="Google Shape;96;p1" descr="Icon&#10;&#10;Description automatically generated"/>
          <p:cNvPicPr preferRelativeResize="0"/>
          <p:nvPr/>
        </p:nvPicPr>
        <p:blipFill rotWithShape="1">
          <a:blip r:embed="rId4">
            <a:alphaModFix/>
          </a:blip>
          <a:srcRect/>
          <a:stretch/>
        </p:blipFill>
        <p:spPr>
          <a:xfrm>
            <a:off x="8095346" y="4424404"/>
            <a:ext cx="920356" cy="626626"/>
          </a:xfrm>
          <a:prstGeom prst="rect">
            <a:avLst/>
          </a:prstGeom>
          <a:noFill/>
          <a:ln>
            <a:noFill/>
          </a:ln>
        </p:spPr>
      </p:pic>
      <p:sp>
        <p:nvSpPr>
          <p:cNvPr id="97" name="Google Shape;97;p1"/>
          <p:cNvSpPr txBox="1"/>
          <p:nvPr/>
        </p:nvSpPr>
        <p:spPr>
          <a:xfrm>
            <a:off x="2627550" y="541250"/>
            <a:ext cx="3888900" cy="800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fr-FR" sz="2300" b="1" i="0" u="none" strike="noStrike" cap="none">
                <a:solidFill>
                  <a:srgbClr val="DCDDDE"/>
                </a:solidFill>
                <a:latin typeface="Montserrat"/>
                <a:ea typeface="Montserrat"/>
                <a:cs typeface="Montserrat"/>
                <a:sym typeface="Montserrat"/>
              </a:rPr>
              <a:t>Become a Startup investor : Why not ?</a:t>
            </a:r>
            <a:endParaRPr sz="3900" b="0" i="0" u="none" strike="noStrike" cap="none">
              <a:solidFill>
                <a:schemeClr val="lt1"/>
              </a:solidFill>
              <a:latin typeface="Montserrat ExtraBold"/>
              <a:ea typeface="Montserrat ExtraBold"/>
              <a:cs typeface="Montserrat ExtraBold"/>
              <a:sym typeface="Montserrat ExtraBold"/>
            </a:endParaRPr>
          </a:p>
        </p:txBody>
      </p:sp>
      <p:pic>
        <p:nvPicPr>
          <p:cNvPr id="98" name="Google Shape;98;p1" descr="Une image contenant texte&#10;&#10;Description générée automatiquement"/>
          <p:cNvPicPr preferRelativeResize="0"/>
          <p:nvPr/>
        </p:nvPicPr>
        <p:blipFill rotWithShape="1">
          <a:blip r:embed="rId5">
            <a:alphaModFix/>
          </a:blip>
          <a:srcRect l="6844" t="39140" r="6545" b="30456"/>
          <a:stretch/>
        </p:blipFill>
        <p:spPr>
          <a:xfrm>
            <a:off x="2969045" y="2062559"/>
            <a:ext cx="3205910" cy="626626"/>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1568"/>
              </a:srgbClr>
            </a:outerShdw>
          </a:effectLst>
        </p:spPr>
      </p:pic>
      <p:sp>
        <p:nvSpPr>
          <p:cNvPr id="99" name="Google Shape;99;p1"/>
          <p:cNvSpPr txBox="1"/>
          <p:nvPr/>
        </p:nvSpPr>
        <p:spPr>
          <a:xfrm>
            <a:off x="2781447" y="2922650"/>
            <a:ext cx="2395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chemeClr val="lt1"/>
                </a:solidFill>
                <a:latin typeface="Montserrat ExtraBold"/>
                <a:ea typeface="Montserrat ExtraBold"/>
                <a:cs typeface="Montserrat ExtraBold"/>
                <a:sym typeface="Montserrat ExtraBold"/>
              </a:rPr>
              <a:t>Huy</a:t>
            </a:r>
            <a:r>
              <a:rPr lang="fr-FR" sz="1400" b="0" i="0" u="none" strike="noStrike" cap="none">
                <a:solidFill>
                  <a:schemeClr val="lt1"/>
                </a:solidFill>
                <a:latin typeface="Montserrat ExtraBold"/>
                <a:ea typeface="Montserrat ExtraBold"/>
                <a:cs typeface="Montserrat ExtraBold"/>
                <a:sym typeface="Montserrat ExtraBold"/>
              </a:rPr>
              <a:t>–</a:t>
            </a:r>
            <a:r>
              <a:rPr lang="fr-FR" sz="1800" b="0" i="0" u="none" strike="noStrike" cap="none">
                <a:solidFill>
                  <a:schemeClr val="lt1"/>
                </a:solidFill>
                <a:latin typeface="Montserrat ExtraBold"/>
                <a:ea typeface="Montserrat ExtraBold"/>
                <a:cs typeface="Montserrat ExtraBold"/>
                <a:sym typeface="Montserrat ExtraBold"/>
              </a:rPr>
              <a:t>Nam</a:t>
            </a:r>
            <a:endParaRPr sz="1400" b="0" i="0" u="none" strike="noStrike" cap="none">
              <a:solidFill>
                <a:srgbClr val="000000"/>
              </a:solidFill>
              <a:latin typeface="Arial"/>
              <a:ea typeface="Arial"/>
              <a:cs typeface="Arial"/>
              <a:sym typeface="Arial"/>
            </a:endParaRPr>
          </a:p>
        </p:txBody>
      </p:sp>
      <p:sp>
        <p:nvSpPr>
          <p:cNvPr id="100" name="Google Shape;100;p1"/>
          <p:cNvSpPr txBox="1"/>
          <p:nvPr/>
        </p:nvSpPr>
        <p:spPr>
          <a:xfrm>
            <a:off x="3904170" y="3291976"/>
            <a:ext cx="941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chemeClr val="lt1"/>
                </a:solidFill>
                <a:latin typeface="Montserrat ExtraBold"/>
                <a:ea typeface="Montserrat ExtraBold"/>
                <a:cs typeface="Montserrat ExtraBold"/>
                <a:sym typeface="Montserrat ExtraBold"/>
              </a:rPr>
              <a:t>Said</a:t>
            </a:r>
            <a:endParaRPr sz="1400" b="0" i="0" u="none" strike="noStrike" cap="none">
              <a:solidFill>
                <a:srgbClr val="000000"/>
              </a:solidFill>
              <a:latin typeface="Montserrat ExtraBold"/>
              <a:ea typeface="Montserrat ExtraBold"/>
              <a:cs typeface="Montserrat ExtraBold"/>
              <a:sym typeface="Montserrat ExtraBold"/>
            </a:endParaRPr>
          </a:p>
        </p:txBody>
      </p:sp>
      <p:sp>
        <p:nvSpPr>
          <p:cNvPr id="101" name="Google Shape;101;p1"/>
          <p:cNvSpPr txBox="1"/>
          <p:nvPr/>
        </p:nvSpPr>
        <p:spPr>
          <a:xfrm>
            <a:off x="4392254" y="3705525"/>
            <a:ext cx="2689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chemeClr val="lt1"/>
                </a:solidFill>
                <a:latin typeface="Montserrat ExtraBold"/>
                <a:ea typeface="Montserrat ExtraBold"/>
                <a:cs typeface="Montserrat ExtraBold"/>
                <a:sym typeface="Montserrat ExtraBold"/>
              </a:rPr>
              <a:t>Matthieu</a:t>
            </a:r>
            <a:endParaRPr sz="1400" b="0" i="0" u="none" strike="noStrike" cap="none">
              <a:solidFill>
                <a:srgbClr val="000000"/>
              </a:solidFill>
              <a:latin typeface="Montserrat ExtraBold"/>
              <a:ea typeface="Montserrat ExtraBold"/>
              <a:cs typeface="Montserrat ExtraBold"/>
              <a:sym typeface="Montserrat ExtraBold"/>
            </a:endParaRPr>
          </a:p>
        </p:txBody>
      </p:sp>
      <p:sp>
        <p:nvSpPr>
          <p:cNvPr id="102" name="Google Shape;102;p1"/>
          <p:cNvSpPr txBox="1"/>
          <p:nvPr/>
        </p:nvSpPr>
        <p:spPr>
          <a:xfrm>
            <a:off x="5288920" y="4116042"/>
            <a:ext cx="9415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chemeClr val="lt1"/>
                </a:solidFill>
                <a:latin typeface="Montserrat ExtraBold"/>
                <a:ea typeface="Montserrat ExtraBold"/>
                <a:cs typeface="Montserrat ExtraBold"/>
                <a:sym typeface="Montserrat ExtraBold"/>
              </a:rPr>
              <a:t>Amir </a:t>
            </a:r>
            <a:endParaRPr sz="1400" b="0" i="0" u="none" strike="noStrike" cap="none">
              <a:solidFill>
                <a:srgbClr val="000000"/>
              </a:solidFill>
              <a:latin typeface="Montserrat ExtraBold"/>
              <a:ea typeface="Montserrat ExtraBold"/>
              <a:cs typeface="Montserrat ExtraBold"/>
              <a:sym typeface="Montserrat ExtraBold"/>
            </a:endParaRPr>
          </a:p>
        </p:txBody>
      </p:sp>
      <p:sp>
        <p:nvSpPr>
          <p:cNvPr id="103" name="Google Shape;103;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2"/>
          <p:cNvSpPr txBox="1">
            <a:spLocks noGrp="1"/>
          </p:cNvSpPr>
          <p:nvPr>
            <p:ph type="title" idx="5"/>
          </p:nvPr>
        </p:nvSpPr>
        <p:spPr>
          <a:xfrm>
            <a:off x="6461169" y="2406054"/>
            <a:ext cx="2442300" cy="381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fr-FR" sz="1400"/>
              <a:t>INDUSTRIALISATION</a:t>
            </a:r>
            <a:endParaRPr/>
          </a:p>
        </p:txBody>
      </p:sp>
      <p:grpSp>
        <p:nvGrpSpPr>
          <p:cNvPr id="331" name="Google Shape;331;p12"/>
          <p:cNvGrpSpPr/>
          <p:nvPr/>
        </p:nvGrpSpPr>
        <p:grpSpPr>
          <a:xfrm>
            <a:off x="7153822" y="1507371"/>
            <a:ext cx="893711" cy="764252"/>
            <a:chOff x="4206763" y="2450951"/>
            <a:chExt cx="322151" cy="322374"/>
          </a:xfrm>
        </p:grpSpPr>
        <p:sp>
          <p:nvSpPr>
            <p:cNvPr id="332" name="Google Shape;332;p12"/>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2"/>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4" name="Google Shape;334;p12"/>
          <p:cNvSpPr/>
          <p:nvPr/>
        </p:nvSpPr>
        <p:spPr>
          <a:xfrm>
            <a:off x="290026"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5" name="Google Shape;335;p12"/>
          <p:cNvGrpSpPr/>
          <p:nvPr/>
        </p:nvGrpSpPr>
        <p:grpSpPr>
          <a:xfrm>
            <a:off x="427673" y="1105264"/>
            <a:ext cx="144992" cy="269769"/>
            <a:chOff x="629692" y="1105264"/>
            <a:chExt cx="144992" cy="269769"/>
          </a:xfrm>
        </p:grpSpPr>
        <p:sp>
          <p:nvSpPr>
            <p:cNvPr id="336" name="Google Shape;336;p12"/>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2"/>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8" name="Google Shape;338;p12">
            <a:hlinkClick r:id="rId3" action="ppaction://hlinksldjump"/>
          </p:cNvPr>
          <p:cNvSpPr/>
          <p:nvPr/>
        </p:nvSpPr>
        <p:spPr>
          <a:xfrm>
            <a:off x="460707"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T</a:t>
            </a:r>
            <a:endParaRPr sz="1600" b="1" i="0" u="none" strike="noStrike" cap="none">
              <a:solidFill>
                <a:srgbClr val="000000"/>
              </a:solidFill>
              <a:latin typeface="Arial"/>
              <a:ea typeface="Arial"/>
              <a:cs typeface="Arial"/>
              <a:sym typeface="Arial"/>
            </a:endParaRPr>
          </a:p>
        </p:txBody>
      </p:sp>
      <p:sp>
        <p:nvSpPr>
          <p:cNvPr id="339" name="Google Shape;339;p12"/>
          <p:cNvSpPr/>
          <p:nvPr/>
        </p:nvSpPr>
        <p:spPr>
          <a:xfrm>
            <a:off x="202381"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00" b="1" i="0" u="none" strike="noStrike" cap="none">
                <a:solidFill>
                  <a:schemeClr val="lt1"/>
                </a:solidFill>
                <a:latin typeface="Montserrat"/>
                <a:ea typeface="Montserrat"/>
                <a:cs typeface="Montserrat"/>
                <a:sym typeface="Montserrat"/>
              </a:rPr>
              <a:t>4</a:t>
            </a:r>
            <a:endParaRPr sz="1000" b="0" i="0" u="none" strike="noStrike" cap="none">
              <a:solidFill>
                <a:srgbClr val="000000"/>
              </a:solidFill>
              <a:latin typeface="Arial"/>
              <a:ea typeface="Arial"/>
              <a:cs typeface="Arial"/>
              <a:sym typeface="Arial"/>
            </a:endParaRPr>
          </a:p>
        </p:txBody>
      </p:sp>
      <p:sp>
        <p:nvSpPr>
          <p:cNvPr id="340" name="Google Shape;340;p12">
            <a:hlinkClick r:id="" action="ppaction://hlinkshowjump?jump=previousslide"/>
          </p:cNvPr>
          <p:cNvSpPr/>
          <p:nvPr/>
        </p:nvSpPr>
        <p:spPr>
          <a:xfrm rot="10800000">
            <a:off x="543703"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341" name="Google Shape;341;p12">
            <a:hlinkClick r:id="" action="ppaction://hlinkshowjump?jump=nextslide"/>
          </p:cNvPr>
          <p:cNvSpPr/>
          <p:nvPr/>
        </p:nvSpPr>
        <p:spPr>
          <a:xfrm>
            <a:off x="543506"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342" name="Google Shape;342;p12"/>
          <p:cNvSpPr txBox="1">
            <a:spLocks noGrp="1"/>
          </p:cNvSpPr>
          <p:nvPr>
            <p:ph type="sldNum" idx="12"/>
          </p:nvPr>
        </p:nvSpPr>
        <p:spPr>
          <a:xfrm>
            <a:off x="8354765"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10</a:t>
            </a:fld>
            <a:endParaRPr/>
          </a:p>
        </p:txBody>
      </p:sp>
      <p:sp>
        <p:nvSpPr>
          <p:cNvPr id="343" name="Google Shape;343;p12"/>
          <p:cNvSpPr txBox="1"/>
          <p:nvPr/>
        </p:nvSpPr>
        <p:spPr>
          <a:xfrm>
            <a:off x="6884113" y="2736343"/>
            <a:ext cx="1605000" cy="1569600"/>
          </a:xfrm>
          <a:prstGeom prst="rect">
            <a:avLst/>
          </a:prstGeom>
          <a:noFill/>
          <a:ln>
            <a:noFill/>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lt1"/>
              </a:buClr>
              <a:buSzPts val="1600"/>
              <a:buFont typeface="Courier New"/>
              <a:buChar char="o"/>
            </a:pPr>
            <a:r>
              <a:rPr lang="fr-FR" sz="1600" b="1" i="0" u="none" strike="noStrike" cap="none">
                <a:solidFill>
                  <a:schemeClr val="lt1"/>
                </a:solidFill>
                <a:latin typeface="Arial"/>
                <a:ea typeface="Arial"/>
                <a:cs typeface="Arial"/>
                <a:sym typeface="Arial"/>
              </a:rPr>
              <a:t>Store the data in a redshift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Courier New"/>
              <a:buChar char="o"/>
            </a:pPr>
            <a:r>
              <a:rPr lang="fr-FR" sz="1600" b="1" i="0" u="none" strike="noStrike" cap="none">
                <a:solidFill>
                  <a:schemeClr val="lt1"/>
                </a:solidFill>
                <a:latin typeface="Arial"/>
                <a:ea typeface="Arial"/>
                <a:cs typeface="Arial"/>
                <a:sym typeface="Arial"/>
              </a:rPr>
              <a:t>Implement permanent updates</a:t>
            </a:r>
            <a:endParaRPr sz="1400" b="0" i="0" u="none" strike="noStrike" cap="none">
              <a:solidFill>
                <a:srgbClr val="000000"/>
              </a:solidFill>
              <a:latin typeface="Arial"/>
              <a:ea typeface="Arial"/>
              <a:cs typeface="Arial"/>
              <a:sym typeface="Arial"/>
            </a:endParaRPr>
          </a:p>
        </p:txBody>
      </p:sp>
      <p:sp>
        <p:nvSpPr>
          <p:cNvPr id="344" name="Google Shape;344;p12"/>
          <p:cNvSpPr txBox="1"/>
          <p:nvPr/>
        </p:nvSpPr>
        <p:spPr>
          <a:xfrm>
            <a:off x="2565598" y="191827"/>
            <a:ext cx="4012800" cy="91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0" i="0" u="none" strike="noStrike" cap="none">
                <a:solidFill>
                  <a:schemeClr val="accent1"/>
                </a:solidFill>
                <a:latin typeface="Montserrat ExtraBold"/>
                <a:ea typeface="Montserrat ExtraBold"/>
                <a:cs typeface="Montserrat ExtraBold"/>
                <a:sym typeface="Montserrat ExtraBold"/>
              </a:rPr>
              <a:t>What we can improve</a:t>
            </a:r>
            <a:endParaRPr sz="1400" b="0" i="0" u="none" strike="noStrike" cap="none">
              <a:solidFill>
                <a:srgbClr val="000000"/>
              </a:solidFill>
              <a:latin typeface="Arial"/>
              <a:ea typeface="Arial"/>
              <a:cs typeface="Arial"/>
              <a:sym typeface="Arial"/>
            </a:endParaRPr>
          </a:p>
        </p:txBody>
      </p:sp>
      <p:sp>
        <p:nvSpPr>
          <p:cNvPr id="345" name="Google Shape;345;p12"/>
          <p:cNvSpPr txBox="1">
            <a:spLocks noGrp="1"/>
          </p:cNvSpPr>
          <p:nvPr>
            <p:ph type="title" idx="2"/>
          </p:nvPr>
        </p:nvSpPr>
        <p:spPr>
          <a:xfrm>
            <a:off x="854184" y="2393079"/>
            <a:ext cx="2217000" cy="381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fr-FR" sz="1400"/>
              <a:t>DATA</a:t>
            </a:r>
            <a:endParaRPr/>
          </a:p>
        </p:txBody>
      </p:sp>
      <p:grpSp>
        <p:nvGrpSpPr>
          <p:cNvPr id="346" name="Google Shape;346;p12"/>
          <p:cNvGrpSpPr/>
          <p:nvPr/>
        </p:nvGrpSpPr>
        <p:grpSpPr>
          <a:xfrm>
            <a:off x="1505163" y="1507371"/>
            <a:ext cx="914990" cy="769869"/>
            <a:chOff x="6099375" y="2456075"/>
            <a:chExt cx="337684" cy="314194"/>
          </a:xfrm>
        </p:grpSpPr>
        <p:sp>
          <p:nvSpPr>
            <p:cNvPr id="347" name="Google Shape;347;p12"/>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2"/>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9" name="Google Shape;349;p12"/>
          <p:cNvSpPr txBox="1"/>
          <p:nvPr/>
        </p:nvSpPr>
        <p:spPr>
          <a:xfrm>
            <a:off x="1263400" y="2793185"/>
            <a:ext cx="1605000" cy="1192200"/>
          </a:xfrm>
          <a:prstGeom prst="rect">
            <a:avLst/>
          </a:prstGeom>
          <a:noFill/>
          <a:ln>
            <a:noFill/>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lt1"/>
              </a:buClr>
              <a:buSzPts val="1600"/>
              <a:buFont typeface="Courier New"/>
              <a:buChar char="o"/>
            </a:pPr>
            <a:r>
              <a:rPr lang="fr-FR" sz="1600" b="1" i="0" u="none" strike="noStrike" cap="none">
                <a:solidFill>
                  <a:schemeClr val="lt1"/>
                </a:solidFill>
                <a:latin typeface="Arial"/>
                <a:ea typeface="Arial"/>
                <a:cs typeface="Arial"/>
                <a:sym typeface="Arial"/>
              </a:rPr>
              <a:t> Rely on more data.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Courier New"/>
              <a:buChar char="o"/>
            </a:pPr>
            <a:r>
              <a:rPr lang="fr-FR" sz="1600" b="1" i="0" u="none" strike="noStrike" cap="none">
                <a:solidFill>
                  <a:schemeClr val="lt1"/>
                </a:solidFill>
                <a:latin typeface="Arial"/>
                <a:ea typeface="Arial"/>
                <a:cs typeface="Arial"/>
                <a:sym typeface="Arial"/>
              </a:rPr>
              <a:t>Increase the number of sources</a:t>
            </a:r>
            <a:endParaRPr sz="1400" b="0" i="0" u="none" strike="noStrike" cap="none">
              <a:solidFill>
                <a:srgbClr val="000000"/>
              </a:solidFill>
              <a:latin typeface="Arial"/>
              <a:ea typeface="Arial"/>
              <a:cs typeface="Arial"/>
              <a:sym typeface="Arial"/>
            </a:endParaRPr>
          </a:p>
        </p:txBody>
      </p:sp>
      <p:sp>
        <p:nvSpPr>
          <p:cNvPr id="350" name="Google Shape;350;p12"/>
          <p:cNvSpPr/>
          <p:nvPr/>
        </p:nvSpPr>
        <p:spPr>
          <a:xfrm>
            <a:off x="4213488" y="1507377"/>
            <a:ext cx="925390" cy="769854"/>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2"/>
          <p:cNvSpPr txBox="1"/>
          <p:nvPr/>
        </p:nvSpPr>
        <p:spPr>
          <a:xfrm>
            <a:off x="3566677" y="2451079"/>
            <a:ext cx="2217000" cy="38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1600"/>
              <a:buFont typeface="Montserrat ExtraBold"/>
              <a:buNone/>
            </a:pPr>
            <a:r>
              <a:rPr lang="fr-FR" sz="1400" b="0" i="0" u="none" strike="noStrike" cap="none">
                <a:solidFill>
                  <a:schemeClr val="accent2"/>
                </a:solidFill>
                <a:latin typeface="Montserrat ExtraBold"/>
                <a:ea typeface="Montserrat ExtraBold"/>
                <a:cs typeface="Montserrat ExtraBold"/>
                <a:sym typeface="Montserrat ExtraBold"/>
              </a:rPr>
              <a:t>Modelling</a:t>
            </a:r>
            <a:endParaRPr sz="1400" b="0" i="0" u="none" strike="noStrike" cap="none">
              <a:solidFill>
                <a:srgbClr val="000000"/>
              </a:solidFill>
              <a:latin typeface="Arial"/>
              <a:ea typeface="Arial"/>
              <a:cs typeface="Arial"/>
              <a:sym typeface="Arial"/>
            </a:endParaRPr>
          </a:p>
        </p:txBody>
      </p:sp>
      <p:sp>
        <p:nvSpPr>
          <p:cNvPr id="352" name="Google Shape;352;p12"/>
          <p:cNvSpPr txBox="1"/>
          <p:nvPr/>
        </p:nvSpPr>
        <p:spPr>
          <a:xfrm>
            <a:off x="3893505" y="2832979"/>
            <a:ext cx="2495100" cy="1551600"/>
          </a:xfrm>
          <a:prstGeom prst="rect">
            <a:avLst/>
          </a:prstGeom>
          <a:noFill/>
          <a:ln>
            <a:noFill/>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lt1"/>
              </a:buClr>
              <a:buSzPts val="1600"/>
              <a:buFont typeface="Courier New"/>
              <a:buChar char="o"/>
            </a:pPr>
            <a:r>
              <a:rPr lang="fr-FR" sz="1600" b="1" i="0" u="none" strike="noStrike" cap="none">
                <a:solidFill>
                  <a:schemeClr val="lt1"/>
                </a:solidFill>
                <a:latin typeface="Arial"/>
                <a:ea typeface="Arial"/>
                <a:cs typeface="Arial"/>
                <a:sym typeface="Arial"/>
              </a:rPr>
              <a:t>Add LSTM Model for stock price prediction.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Courier New"/>
              <a:buChar char="o"/>
            </a:pPr>
            <a:r>
              <a:rPr lang="fr-FR" sz="1600" b="1" i="0" u="none" strike="noStrike" cap="none">
                <a:solidFill>
                  <a:schemeClr val="lt1"/>
                </a:solidFill>
                <a:latin typeface="Arial"/>
                <a:ea typeface="Arial"/>
                <a:cs typeface="Arial"/>
                <a:sym typeface="Arial"/>
              </a:rPr>
              <a:t>Add Time Series model (Facebook Prophet)</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 calcmode="lin" valueType="num">
                                      <p:cBhvr additive="base">
                                        <p:cTn id="7" dur="500"/>
                                        <p:tgtEl>
                                          <p:spTgt spid="34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45"/>
                                        </p:tgtEl>
                                        <p:attrNameLst>
                                          <p:attrName>style.visibility</p:attrName>
                                        </p:attrNameLst>
                                      </p:cBhvr>
                                      <p:to>
                                        <p:strVal val="visible"/>
                                      </p:to>
                                    </p:set>
                                    <p:anim calcmode="lin" valueType="num">
                                      <p:cBhvr additive="base">
                                        <p:cTn id="10" dur="500"/>
                                        <p:tgtEl>
                                          <p:spTgt spid="34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49"/>
                                        </p:tgtEl>
                                        <p:attrNameLst>
                                          <p:attrName>style.visibility</p:attrName>
                                        </p:attrNameLst>
                                      </p:cBhvr>
                                      <p:to>
                                        <p:strVal val="visible"/>
                                      </p:to>
                                    </p:set>
                                    <p:anim calcmode="lin" valueType="num">
                                      <p:cBhvr additive="base">
                                        <p:cTn id="13" dur="500"/>
                                        <p:tgtEl>
                                          <p:spTgt spid="34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50"/>
                                        </p:tgtEl>
                                        <p:attrNameLst>
                                          <p:attrName>style.visibility</p:attrName>
                                        </p:attrNameLst>
                                      </p:cBhvr>
                                      <p:to>
                                        <p:strVal val="visible"/>
                                      </p:to>
                                    </p:set>
                                    <p:anim calcmode="lin" valueType="num">
                                      <p:cBhvr additive="base">
                                        <p:cTn id="18" dur="500"/>
                                        <p:tgtEl>
                                          <p:spTgt spid="350"/>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51"/>
                                        </p:tgtEl>
                                        <p:attrNameLst>
                                          <p:attrName>style.visibility</p:attrName>
                                        </p:attrNameLst>
                                      </p:cBhvr>
                                      <p:to>
                                        <p:strVal val="visible"/>
                                      </p:to>
                                    </p:set>
                                    <p:anim calcmode="lin" valueType="num">
                                      <p:cBhvr additive="base">
                                        <p:cTn id="21" dur="500"/>
                                        <p:tgtEl>
                                          <p:spTgt spid="351"/>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2"/>
                                        </p:tgtEl>
                                        <p:attrNameLst>
                                          <p:attrName>style.visibility</p:attrName>
                                        </p:attrNameLst>
                                      </p:cBhvr>
                                      <p:to>
                                        <p:strVal val="visible"/>
                                      </p:to>
                                    </p:set>
                                    <p:anim calcmode="lin" valueType="num">
                                      <p:cBhvr additive="base">
                                        <p:cTn id="24" dur="500"/>
                                        <p:tgtEl>
                                          <p:spTgt spid="35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43"/>
                                        </p:tgtEl>
                                        <p:attrNameLst>
                                          <p:attrName>style.visibility</p:attrName>
                                        </p:attrNameLst>
                                      </p:cBhvr>
                                      <p:to>
                                        <p:strVal val="visible"/>
                                      </p:to>
                                    </p:set>
                                    <p:anim calcmode="lin" valueType="num">
                                      <p:cBhvr additive="base">
                                        <p:cTn id="29" dur="500"/>
                                        <p:tgtEl>
                                          <p:spTgt spid="343"/>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31"/>
                                        </p:tgtEl>
                                        <p:attrNameLst>
                                          <p:attrName>style.visibility</p:attrName>
                                        </p:attrNameLst>
                                      </p:cBhvr>
                                      <p:to>
                                        <p:strVal val="visible"/>
                                      </p:to>
                                    </p:set>
                                    <p:anim calcmode="lin" valueType="num">
                                      <p:cBhvr additive="base">
                                        <p:cTn id="32" dur="500"/>
                                        <p:tgtEl>
                                          <p:spTgt spid="331"/>
                                        </p:tgtEl>
                                        <p:attrNameLst>
                                          <p:attrName>ppt_y</p:attrName>
                                        </p:attrNameLst>
                                      </p:cBhvr>
                                      <p:tavLst>
                                        <p:tav tm="0">
                                          <p:val>
                                            <p:strVal val="#ppt_y+1"/>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30"/>
                                        </p:tgtEl>
                                        <p:attrNameLst>
                                          <p:attrName>style.visibility</p:attrName>
                                        </p:attrNameLst>
                                      </p:cBhvr>
                                      <p:to>
                                        <p:strVal val="visible"/>
                                      </p:to>
                                    </p:set>
                                    <p:anim calcmode="lin" valueType="num">
                                      <p:cBhvr additive="base">
                                        <p:cTn id="35" dur="500"/>
                                        <p:tgtEl>
                                          <p:spTgt spid="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3"/>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8" name="Google Shape;358;p13"/>
          <p:cNvGrpSpPr/>
          <p:nvPr/>
        </p:nvGrpSpPr>
        <p:grpSpPr>
          <a:xfrm>
            <a:off x="629692" y="1105264"/>
            <a:ext cx="144992" cy="269769"/>
            <a:chOff x="629692" y="1105264"/>
            <a:chExt cx="144992" cy="269769"/>
          </a:xfrm>
        </p:grpSpPr>
        <p:sp>
          <p:nvSpPr>
            <p:cNvPr id="359" name="Google Shape;359;p13"/>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3"/>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1" name="Google Shape;361;p13">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T</a:t>
            </a:r>
            <a:endParaRPr sz="1600" b="1" i="0" u="none" strike="noStrike" cap="none">
              <a:solidFill>
                <a:srgbClr val="000000"/>
              </a:solidFill>
              <a:latin typeface="Arial"/>
              <a:ea typeface="Arial"/>
              <a:cs typeface="Arial"/>
              <a:sym typeface="Arial"/>
            </a:endParaRPr>
          </a:p>
        </p:txBody>
      </p:sp>
      <p:sp>
        <p:nvSpPr>
          <p:cNvPr id="362" name="Google Shape;362;p13"/>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00" b="1" i="0" u="none" strike="noStrike" cap="none">
                <a:solidFill>
                  <a:schemeClr val="lt1"/>
                </a:solidFill>
                <a:latin typeface="Montserrat"/>
                <a:ea typeface="Montserrat"/>
                <a:cs typeface="Montserrat"/>
                <a:sym typeface="Montserrat"/>
              </a:rPr>
              <a:t>5</a:t>
            </a:r>
            <a:endParaRPr sz="1000" b="0" i="0" u="none" strike="noStrike" cap="none">
              <a:solidFill>
                <a:srgbClr val="000000"/>
              </a:solidFill>
              <a:latin typeface="Arial"/>
              <a:ea typeface="Arial"/>
              <a:cs typeface="Arial"/>
              <a:sym typeface="Arial"/>
            </a:endParaRPr>
          </a:p>
        </p:txBody>
      </p:sp>
      <p:sp>
        <p:nvSpPr>
          <p:cNvPr id="363" name="Google Shape;363;p13">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364" name="Google Shape;364;p13">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365" name="Google Shape;365;p13"/>
          <p:cNvSpPr txBox="1"/>
          <p:nvPr/>
        </p:nvSpPr>
        <p:spPr>
          <a:xfrm>
            <a:off x="1457161" y="1414189"/>
            <a:ext cx="6362700" cy="318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Montserrat ExtraBold"/>
              <a:buNone/>
            </a:pPr>
            <a:r>
              <a:rPr lang="fr-FR" sz="2800" b="1" i="0" u="none" strike="noStrike" cap="none">
                <a:solidFill>
                  <a:schemeClr val="lt1"/>
                </a:solidFill>
                <a:latin typeface="Arial"/>
                <a:ea typeface="Arial"/>
                <a:cs typeface="Arial"/>
                <a:sym typeface="Arial"/>
              </a:rPr>
              <a:t>“Chase the vision, not the money, the money will end up following you.”</a:t>
            </a:r>
            <a:endParaRPr sz="16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800"/>
              <a:buFont typeface="Montserrat ExtraBold"/>
              <a:buNone/>
            </a:pPr>
            <a:br>
              <a:rPr lang="fr-FR" sz="2000" b="0" i="0" u="none" strike="noStrike" cap="none">
                <a:solidFill>
                  <a:schemeClr val="accent1"/>
                </a:solidFill>
                <a:latin typeface="Montserrat ExtraBold"/>
                <a:ea typeface="Montserrat ExtraBold"/>
                <a:cs typeface="Montserrat ExtraBold"/>
                <a:sym typeface="Montserrat ExtraBold"/>
              </a:rPr>
            </a:br>
            <a:r>
              <a:rPr lang="fr-FR" sz="1800" b="1" i="0" u="none" strike="noStrike" cap="none">
                <a:solidFill>
                  <a:schemeClr val="lt1"/>
                </a:solidFill>
                <a:latin typeface="Arial"/>
                <a:ea typeface="Arial"/>
                <a:cs typeface="Arial"/>
                <a:sym typeface="Arial"/>
              </a:rPr>
              <a:t>Tony Hsieh. Zappos CEO</a:t>
            </a:r>
            <a:br>
              <a:rPr lang="fr-FR" sz="1400" b="0" i="0" u="none" strike="noStrike" cap="none">
                <a:solidFill>
                  <a:schemeClr val="accent1"/>
                </a:solidFill>
                <a:latin typeface="Montserrat ExtraBold"/>
                <a:ea typeface="Montserrat ExtraBold"/>
                <a:cs typeface="Montserrat ExtraBold"/>
                <a:sym typeface="Montserrat ExtraBold"/>
              </a:rPr>
            </a:br>
            <a:br>
              <a:rPr lang="fr-FR" sz="1400" b="0" i="0" u="none" strike="noStrike" cap="none">
                <a:solidFill>
                  <a:schemeClr val="accent1"/>
                </a:solidFill>
                <a:latin typeface="Montserrat ExtraBold"/>
                <a:ea typeface="Montserrat ExtraBold"/>
                <a:cs typeface="Montserrat ExtraBold"/>
                <a:sym typeface="Montserrat ExtraBold"/>
              </a:rPr>
            </a:br>
            <a:br>
              <a:rPr lang="fr-FR" sz="3200" b="0" i="1" u="none" strike="noStrike" cap="none">
                <a:solidFill>
                  <a:schemeClr val="accent1"/>
                </a:solidFill>
                <a:latin typeface="Montserrat ExtraBold"/>
                <a:ea typeface="Montserrat ExtraBold"/>
                <a:cs typeface="Montserrat ExtraBold"/>
                <a:sym typeface="Montserrat ExtraBold"/>
              </a:rPr>
            </a:br>
            <a:endParaRPr sz="3200" b="0" i="0" u="none" strike="noStrike" cap="none">
              <a:solidFill>
                <a:srgbClr val="FFFFFF"/>
              </a:solidFill>
              <a:latin typeface="Montserrat"/>
              <a:ea typeface="Montserrat"/>
              <a:cs typeface="Montserrat"/>
              <a:sym typeface="Montserrat"/>
            </a:endParaRPr>
          </a:p>
        </p:txBody>
      </p:sp>
      <p:sp>
        <p:nvSpPr>
          <p:cNvPr id="366" name="Google Shape;366;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4"/>
          <p:cNvSpPr txBox="1"/>
          <p:nvPr/>
        </p:nvSpPr>
        <p:spPr>
          <a:xfrm>
            <a:off x="3574823" y="0"/>
            <a:ext cx="1994354" cy="515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2100"/>
              <a:buFont typeface="Montserrat ExtraBold"/>
              <a:buNone/>
            </a:pPr>
            <a:r>
              <a:rPr lang="fr-FR" sz="2100" b="0" i="0" u="none" strike="noStrike" cap="none">
                <a:solidFill>
                  <a:schemeClr val="accent1"/>
                </a:solidFill>
                <a:latin typeface="Montserrat ExtraBold"/>
                <a:ea typeface="Montserrat ExtraBold"/>
                <a:cs typeface="Montserrat ExtraBold"/>
                <a:sym typeface="Montserrat ExtraBold"/>
              </a:rPr>
              <a:t>Q &amp; A</a:t>
            </a:r>
            <a:endParaRPr sz="1400" b="0" i="0" u="none" strike="noStrike" cap="none">
              <a:solidFill>
                <a:srgbClr val="000000"/>
              </a:solidFill>
              <a:latin typeface="Arial"/>
              <a:ea typeface="Arial"/>
              <a:cs typeface="Arial"/>
              <a:sym typeface="Arial"/>
            </a:endParaRPr>
          </a:p>
        </p:txBody>
      </p:sp>
      <p:sp>
        <p:nvSpPr>
          <p:cNvPr id="372" name="Google Shape;372;p14"/>
          <p:cNvSpPr txBox="1"/>
          <p:nvPr/>
        </p:nvSpPr>
        <p:spPr>
          <a:xfrm>
            <a:off x="924674" y="2110085"/>
            <a:ext cx="7453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1" i="0" u="none" strike="noStrike" cap="none">
                <a:solidFill>
                  <a:schemeClr val="lt1"/>
                </a:solidFill>
                <a:latin typeface="Montserrat"/>
                <a:ea typeface="Montserrat"/>
                <a:cs typeface="Montserrat"/>
                <a:sym typeface="Montserrat"/>
              </a:rPr>
              <a:t>If you have any questions, now is the time!</a:t>
            </a:r>
            <a:endParaRPr sz="2400" b="1" i="0" u="none" strike="noStrike" cap="none">
              <a:solidFill>
                <a:schemeClr val="lt1"/>
              </a:solidFill>
              <a:latin typeface="Montserrat"/>
              <a:ea typeface="Montserrat"/>
              <a:cs typeface="Montserrat"/>
              <a:sym typeface="Montserrat"/>
            </a:endParaRPr>
          </a:p>
        </p:txBody>
      </p:sp>
      <p:sp>
        <p:nvSpPr>
          <p:cNvPr id="373" name="Google Shape;373;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5"/>
          <p:cNvSpPr txBox="1"/>
          <p:nvPr/>
        </p:nvSpPr>
        <p:spPr>
          <a:xfrm>
            <a:off x="266400" y="191125"/>
            <a:ext cx="4305600" cy="400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dirty="0">
                <a:solidFill>
                  <a:schemeClr val="lt1"/>
                </a:solidFill>
                <a:latin typeface="Arial"/>
                <a:ea typeface="Arial"/>
                <a:cs typeface="Arial"/>
                <a:sym typeface="Arial"/>
              </a:rPr>
              <a:t>ANNEXE 1: Gradient </a:t>
            </a:r>
            <a:r>
              <a:rPr lang="fr-FR" sz="2000" b="1" i="0" u="none" strike="noStrike" cap="none" dirty="0" err="1">
                <a:solidFill>
                  <a:schemeClr val="lt1"/>
                </a:solidFill>
                <a:latin typeface="Arial"/>
                <a:ea typeface="Arial"/>
                <a:cs typeface="Arial"/>
                <a:sym typeface="Arial"/>
              </a:rPr>
              <a:t>Boosting</a:t>
            </a:r>
            <a:endParaRPr sz="2000" b="1" i="0" u="none" strike="noStrike" cap="none" dirty="0">
              <a:solidFill>
                <a:srgbClr val="000000"/>
              </a:solidFill>
              <a:latin typeface="Arial"/>
              <a:ea typeface="Arial"/>
              <a:cs typeface="Arial"/>
              <a:sym typeface="Arial"/>
            </a:endParaRPr>
          </a:p>
        </p:txBody>
      </p:sp>
      <p:sp>
        <p:nvSpPr>
          <p:cNvPr id="382" name="Google Shape;382;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13</a:t>
            </a:fld>
            <a:endParaRPr/>
          </a:p>
        </p:txBody>
      </p:sp>
      <p:pic>
        <p:nvPicPr>
          <p:cNvPr id="14" name="Picture 13">
            <a:extLst>
              <a:ext uri="{FF2B5EF4-FFF2-40B4-BE49-F238E27FC236}">
                <a16:creationId xmlns:a16="http://schemas.microsoft.com/office/drawing/2014/main" id="{720BD337-711C-4CE3-B529-C971AE4DEF84}"/>
              </a:ext>
            </a:extLst>
          </p:cNvPr>
          <p:cNvPicPr>
            <a:picLocks noChangeAspect="1"/>
          </p:cNvPicPr>
          <p:nvPr/>
        </p:nvPicPr>
        <p:blipFill rotWithShape="1">
          <a:blip r:embed="rId3"/>
          <a:srcRect l="4739" t="7503" r="4315" b="7112"/>
          <a:stretch/>
        </p:blipFill>
        <p:spPr>
          <a:xfrm>
            <a:off x="0" y="1125770"/>
            <a:ext cx="5734710" cy="3028018"/>
          </a:xfrm>
          <a:prstGeom prst="rect">
            <a:avLst/>
          </a:prstGeom>
        </p:spPr>
      </p:pic>
      <p:sp>
        <p:nvSpPr>
          <p:cNvPr id="15" name="Rectangle 14">
            <a:extLst>
              <a:ext uri="{FF2B5EF4-FFF2-40B4-BE49-F238E27FC236}">
                <a16:creationId xmlns:a16="http://schemas.microsoft.com/office/drawing/2014/main" id="{94E7F647-BD17-4B09-AF2B-29797D69A234}"/>
              </a:ext>
            </a:extLst>
          </p:cNvPr>
          <p:cNvSpPr/>
          <p:nvPr/>
        </p:nvSpPr>
        <p:spPr>
          <a:xfrm>
            <a:off x="0" y="1125770"/>
            <a:ext cx="1415772" cy="338554"/>
          </a:xfrm>
          <a:prstGeom prst="rect">
            <a:avLst/>
          </a:prstGeom>
        </p:spPr>
        <p:txBody>
          <a:bodyPr wrap="none">
            <a:spAutoFit/>
          </a:bodyPr>
          <a:lstStyle/>
          <a:p>
            <a:pPr defTabSz="1219170">
              <a:buClr>
                <a:srgbClr val="000000"/>
              </a:buClr>
            </a:pPr>
            <a:r>
              <a:rPr lang="fr-FR" sz="1600" kern="0" dirty="0">
                <a:solidFill>
                  <a:srgbClr val="000000"/>
                </a:solidFill>
                <a:latin typeface="Arial"/>
                <a:cs typeface="Arial"/>
                <a:sym typeface="Arial"/>
              </a:rPr>
              <a:t>L’architecture</a:t>
            </a:r>
          </a:p>
        </p:txBody>
      </p:sp>
      <p:sp>
        <p:nvSpPr>
          <p:cNvPr id="16" name="Rectangle 15">
            <a:extLst>
              <a:ext uri="{FF2B5EF4-FFF2-40B4-BE49-F238E27FC236}">
                <a16:creationId xmlns:a16="http://schemas.microsoft.com/office/drawing/2014/main" id="{37556BF6-721E-4414-9254-C8E527F9FE4A}"/>
              </a:ext>
            </a:extLst>
          </p:cNvPr>
          <p:cNvSpPr/>
          <p:nvPr/>
        </p:nvSpPr>
        <p:spPr>
          <a:xfrm>
            <a:off x="5975498" y="647784"/>
            <a:ext cx="3168502" cy="1774845"/>
          </a:xfrm>
          <a:prstGeom prst="rect">
            <a:avLst/>
          </a:prstGeom>
          <a:solidFill>
            <a:schemeClr val="bg1"/>
          </a:solidFill>
        </p:spPr>
        <p:txBody>
          <a:bodyPr wrap="square">
            <a:spAutoFit/>
          </a:bodyPr>
          <a:lstStyle/>
          <a:p>
            <a:pPr defTabSz="1219170">
              <a:spcAft>
                <a:spcPts val="800"/>
              </a:spcAft>
              <a:buClr>
                <a:srgbClr val="000000"/>
              </a:buClr>
            </a:pPr>
            <a:r>
              <a:rPr lang="fr-FR" sz="1600" kern="0" dirty="0">
                <a:solidFill>
                  <a:srgbClr val="009900"/>
                </a:solidFill>
                <a:latin typeface="Arial"/>
                <a:cs typeface="Arial"/>
                <a:sym typeface="Arial"/>
              </a:rPr>
              <a:t>Algorithme : </a:t>
            </a:r>
            <a:r>
              <a:rPr lang="fr-FR" sz="1600" kern="0" dirty="0">
                <a:solidFill>
                  <a:srgbClr val="0000FF"/>
                </a:solidFill>
                <a:latin typeface="Arial"/>
                <a:cs typeface="Arial"/>
                <a:sym typeface="Arial"/>
              </a:rPr>
              <a:t>Descente de Gradient</a:t>
            </a:r>
            <a:r>
              <a:rPr lang="fr-FR" sz="1600" kern="0" dirty="0">
                <a:solidFill>
                  <a:srgbClr val="000000"/>
                </a:solidFill>
                <a:latin typeface="Arial"/>
                <a:cs typeface="Arial"/>
                <a:sym typeface="Arial"/>
              </a:rPr>
              <a:t> </a:t>
            </a:r>
            <a:r>
              <a:rPr lang="fr-FR" sz="1600" kern="0" dirty="0">
                <a:solidFill>
                  <a:srgbClr val="000000"/>
                </a:solidFill>
                <a:latin typeface="Arial"/>
                <a:cs typeface="Arial"/>
                <a:sym typeface="Wingdings" panose="05000000000000000000" pitchFamily="2" charset="2"/>
              </a:rPr>
              <a:t> trouver </a:t>
            </a:r>
            <a:r>
              <a:rPr lang="fr-FR" sz="1600" kern="0" dirty="0">
                <a:solidFill>
                  <a:srgbClr val="000000"/>
                </a:solidFill>
                <a:latin typeface="Arial"/>
                <a:cs typeface="Arial"/>
                <a:sym typeface="Arial"/>
              </a:rPr>
              <a:t>le </a:t>
            </a:r>
            <a:r>
              <a:rPr lang="fr-FR" sz="1600" b="1" kern="0" dirty="0">
                <a:solidFill>
                  <a:srgbClr val="FF0000"/>
                </a:solidFill>
                <a:latin typeface="Arial"/>
                <a:cs typeface="Arial"/>
                <a:sym typeface="Arial"/>
              </a:rPr>
              <a:t>minimum.</a:t>
            </a:r>
            <a:endParaRPr lang="fr-FR" sz="1600" kern="0" dirty="0">
              <a:solidFill>
                <a:srgbClr val="FF0000"/>
              </a:solidFill>
              <a:latin typeface="Arial"/>
              <a:cs typeface="Arial"/>
              <a:sym typeface="Arial"/>
            </a:endParaRPr>
          </a:p>
          <a:p>
            <a:pPr defTabSz="1219170">
              <a:spcAft>
                <a:spcPts val="800"/>
              </a:spcAft>
              <a:buClr>
                <a:srgbClr val="000000"/>
              </a:buClr>
            </a:pPr>
            <a:r>
              <a:rPr lang="fr-FR" sz="1600" kern="0" dirty="0">
                <a:solidFill>
                  <a:srgbClr val="009900"/>
                </a:solidFill>
                <a:latin typeface="Arial"/>
                <a:cs typeface="Arial"/>
                <a:sym typeface="Arial"/>
              </a:rPr>
              <a:t>Méthode :  </a:t>
            </a:r>
            <a:r>
              <a:rPr lang="fr-FR" sz="1600" kern="0" dirty="0">
                <a:solidFill>
                  <a:srgbClr val="0000FF"/>
                </a:solidFill>
                <a:latin typeface="Arial"/>
                <a:cs typeface="Arial"/>
                <a:sym typeface="Arial"/>
              </a:rPr>
              <a:t>séquentielle.</a:t>
            </a:r>
          </a:p>
          <a:p>
            <a:pPr defTabSz="1219170">
              <a:spcAft>
                <a:spcPts val="800"/>
              </a:spcAft>
              <a:buClr>
                <a:srgbClr val="000000"/>
              </a:buClr>
            </a:pPr>
            <a:r>
              <a:rPr lang="fr-FR" sz="1600" kern="0" dirty="0">
                <a:solidFill>
                  <a:srgbClr val="009900"/>
                </a:solidFill>
                <a:latin typeface="Arial"/>
                <a:cs typeface="Arial"/>
                <a:sym typeface="Arial"/>
              </a:rPr>
              <a:t>Modèle additif : </a:t>
            </a:r>
            <a:r>
              <a:rPr lang="fr-FR" sz="1600" kern="0" dirty="0">
                <a:solidFill>
                  <a:srgbClr val="0000FF"/>
                </a:solidFill>
                <a:latin typeface="Arial"/>
                <a:cs typeface="Arial"/>
                <a:sym typeface="Arial"/>
              </a:rPr>
              <a:t>combine les apprenants faibles </a:t>
            </a:r>
            <a:r>
              <a:rPr lang="fr-FR" sz="1600" kern="0" dirty="0">
                <a:solidFill>
                  <a:srgbClr val="000000"/>
                </a:solidFill>
                <a:latin typeface="Arial"/>
                <a:cs typeface="Arial"/>
                <a:sym typeface="Wingdings" panose="05000000000000000000" pitchFamily="2" charset="2"/>
              </a:rPr>
              <a:t> </a:t>
            </a:r>
            <a:r>
              <a:rPr lang="fr-FR" sz="1600" b="1" kern="0" dirty="0">
                <a:solidFill>
                  <a:srgbClr val="FF0000"/>
                </a:solidFill>
                <a:latin typeface="Arial"/>
                <a:cs typeface="Arial"/>
                <a:sym typeface="Wingdings" panose="05000000000000000000" pitchFamily="2" charset="2"/>
              </a:rPr>
              <a:t>m</a:t>
            </a:r>
            <a:r>
              <a:rPr lang="fr-FR" sz="1600" b="1" kern="0" dirty="0">
                <a:solidFill>
                  <a:srgbClr val="FF0000"/>
                </a:solidFill>
                <a:latin typeface="Arial"/>
                <a:cs typeface="Arial"/>
                <a:sym typeface="Arial"/>
              </a:rPr>
              <a:t>inimiser la fonction coût.</a:t>
            </a:r>
          </a:p>
        </p:txBody>
      </p:sp>
      <p:pic>
        <p:nvPicPr>
          <p:cNvPr id="17" name="Picture 16">
            <a:extLst>
              <a:ext uri="{FF2B5EF4-FFF2-40B4-BE49-F238E27FC236}">
                <a16:creationId xmlns:a16="http://schemas.microsoft.com/office/drawing/2014/main" id="{4940C3A8-886E-47FC-B346-4638B4AC05B1}"/>
              </a:ext>
            </a:extLst>
          </p:cNvPr>
          <p:cNvPicPr>
            <a:picLocks noChangeAspect="1"/>
          </p:cNvPicPr>
          <p:nvPr/>
        </p:nvPicPr>
        <p:blipFill rotWithShape="1">
          <a:blip r:embed="rId4"/>
          <a:srcRect r="694"/>
          <a:stretch/>
        </p:blipFill>
        <p:spPr>
          <a:xfrm>
            <a:off x="5975498" y="2678355"/>
            <a:ext cx="3168502" cy="2155421"/>
          </a:xfrm>
          <a:prstGeom prst="rect">
            <a:avLst/>
          </a:prstGeom>
          <a:solidFill>
            <a:schemeClr val="bg1"/>
          </a:solidFill>
        </p:spPr>
      </p:pic>
      <p:pic>
        <p:nvPicPr>
          <p:cNvPr id="18" name="Picture 17">
            <a:extLst>
              <a:ext uri="{FF2B5EF4-FFF2-40B4-BE49-F238E27FC236}">
                <a16:creationId xmlns:a16="http://schemas.microsoft.com/office/drawing/2014/main" id="{ACEA2066-7765-464C-AD4A-404655F7623A}"/>
              </a:ext>
            </a:extLst>
          </p:cNvPr>
          <p:cNvPicPr>
            <a:picLocks noChangeAspect="1"/>
          </p:cNvPicPr>
          <p:nvPr/>
        </p:nvPicPr>
        <p:blipFill>
          <a:blip r:embed="rId5"/>
          <a:stretch>
            <a:fillRect/>
          </a:stretch>
        </p:blipFill>
        <p:spPr>
          <a:xfrm>
            <a:off x="7245606" y="3502807"/>
            <a:ext cx="906022" cy="4454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104ba7aa233_4_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8" name="Google Shape;388;g104ba7aa233_4_0"/>
          <p:cNvGrpSpPr/>
          <p:nvPr/>
        </p:nvGrpSpPr>
        <p:grpSpPr>
          <a:xfrm>
            <a:off x="629692" y="1105264"/>
            <a:ext cx="144992" cy="269769"/>
            <a:chOff x="629692" y="1105264"/>
            <a:chExt cx="144992" cy="269769"/>
          </a:xfrm>
        </p:grpSpPr>
        <p:sp>
          <p:nvSpPr>
            <p:cNvPr id="389" name="Google Shape;389;g104ba7aa233_4_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g104ba7aa233_4_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1" name="Google Shape;391;g104ba7aa233_4_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T</a:t>
            </a:r>
            <a:endParaRPr sz="1600" b="1" i="0" u="none" strike="noStrike" cap="none">
              <a:solidFill>
                <a:srgbClr val="000000"/>
              </a:solidFill>
              <a:latin typeface="Arial"/>
              <a:ea typeface="Arial"/>
              <a:cs typeface="Arial"/>
              <a:sym typeface="Arial"/>
            </a:endParaRPr>
          </a:p>
        </p:txBody>
      </p:sp>
      <p:sp>
        <p:nvSpPr>
          <p:cNvPr id="392" name="Google Shape;392;g104ba7aa233_4_0"/>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00" b="1" i="0" u="none" strike="noStrike" cap="none">
                <a:solidFill>
                  <a:schemeClr val="lt1"/>
                </a:solidFill>
                <a:latin typeface="Montserrat"/>
                <a:ea typeface="Montserrat"/>
                <a:cs typeface="Montserrat"/>
                <a:sym typeface="Montserrat"/>
              </a:rPr>
              <a:t>2</a:t>
            </a:r>
            <a:endParaRPr sz="1000" b="0" i="0" u="none" strike="noStrike" cap="none">
              <a:solidFill>
                <a:srgbClr val="000000"/>
              </a:solidFill>
              <a:latin typeface="Arial"/>
              <a:ea typeface="Arial"/>
              <a:cs typeface="Arial"/>
              <a:sym typeface="Arial"/>
            </a:endParaRPr>
          </a:p>
        </p:txBody>
      </p:sp>
      <p:sp>
        <p:nvSpPr>
          <p:cNvPr id="393" name="Google Shape;393;g104ba7aa233_4_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394" name="Google Shape;394;g104ba7aa233_4_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pic>
        <p:nvPicPr>
          <p:cNvPr id="395" name="Google Shape;395;g104ba7aa233_4_0"/>
          <p:cNvPicPr preferRelativeResize="0"/>
          <p:nvPr/>
        </p:nvPicPr>
        <p:blipFill rotWithShape="1">
          <a:blip r:embed="rId4">
            <a:alphaModFix/>
          </a:blip>
          <a:srcRect/>
          <a:stretch/>
        </p:blipFill>
        <p:spPr>
          <a:xfrm>
            <a:off x="1177678" y="1325700"/>
            <a:ext cx="7379847" cy="3164950"/>
          </a:xfrm>
          <a:prstGeom prst="rect">
            <a:avLst/>
          </a:prstGeom>
          <a:noFill/>
          <a:ln>
            <a:noFill/>
          </a:ln>
        </p:spPr>
      </p:pic>
      <p:sp>
        <p:nvSpPr>
          <p:cNvPr id="396" name="Google Shape;396;g104ba7aa233_4_0"/>
          <p:cNvSpPr txBox="1"/>
          <p:nvPr/>
        </p:nvSpPr>
        <p:spPr>
          <a:xfrm>
            <a:off x="1127002" y="359944"/>
            <a:ext cx="7239900" cy="515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0" i="0" u="none" strike="noStrike" cap="none">
                <a:solidFill>
                  <a:schemeClr val="accent1"/>
                </a:solidFill>
                <a:latin typeface="Montserrat ExtraBold"/>
                <a:ea typeface="Montserrat ExtraBold"/>
                <a:cs typeface="Montserrat ExtraBold"/>
                <a:sym typeface="Montserrat ExtraBold"/>
              </a:rPr>
              <a:t>Machine Learning vs. Deep Learning</a:t>
            </a:r>
            <a:endParaRPr sz="2100" b="0" i="0" u="none" strike="noStrike" cap="none">
              <a:solidFill>
                <a:schemeClr val="accent1"/>
              </a:solidFill>
              <a:latin typeface="Montserrat ExtraBold"/>
              <a:ea typeface="Montserrat ExtraBold"/>
              <a:cs typeface="Montserrat ExtraBold"/>
              <a:sym typeface="Montserrat ExtraBold"/>
            </a:endParaRPr>
          </a:p>
        </p:txBody>
      </p:sp>
      <p:sp>
        <p:nvSpPr>
          <p:cNvPr id="397" name="Google Shape;397;g104ba7aa233_4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104ba7aa01b_3_6"/>
          <p:cNvSpPr txBox="1"/>
          <p:nvPr/>
        </p:nvSpPr>
        <p:spPr>
          <a:xfrm>
            <a:off x="266400" y="191125"/>
            <a:ext cx="4305600" cy="400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a:solidFill>
                  <a:schemeClr val="lt1"/>
                </a:solidFill>
                <a:latin typeface="Arial"/>
                <a:ea typeface="Arial"/>
                <a:cs typeface="Arial"/>
                <a:sym typeface="Arial"/>
              </a:rPr>
              <a:t>ANNEXE 2: Encoder - Decoder</a:t>
            </a:r>
            <a:endParaRPr sz="2000" b="1" i="0" u="none" strike="noStrike" cap="none">
              <a:solidFill>
                <a:srgbClr val="000000"/>
              </a:solidFill>
              <a:latin typeface="Arial"/>
              <a:ea typeface="Arial"/>
              <a:cs typeface="Arial"/>
              <a:sym typeface="Arial"/>
            </a:endParaRPr>
          </a:p>
        </p:txBody>
      </p:sp>
      <p:pic>
        <p:nvPicPr>
          <p:cNvPr id="403" name="Google Shape;403;g104ba7aa01b_3_6"/>
          <p:cNvPicPr preferRelativeResize="0"/>
          <p:nvPr/>
        </p:nvPicPr>
        <p:blipFill rotWithShape="1">
          <a:blip r:embed="rId3">
            <a:alphaModFix/>
          </a:blip>
          <a:srcRect/>
          <a:stretch/>
        </p:blipFill>
        <p:spPr>
          <a:xfrm>
            <a:off x="370438" y="1258763"/>
            <a:ext cx="8403125" cy="2625975"/>
          </a:xfrm>
          <a:prstGeom prst="rect">
            <a:avLst/>
          </a:prstGeom>
          <a:noFill/>
          <a:ln>
            <a:noFill/>
          </a:ln>
        </p:spPr>
      </p:pic>
      <p:sp>
        <p:nvSpPr>
          <p:cNvPr id="404" name="Google Shape;404;g104ba7aa01b_3_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9" name="Google Shape;89;p16"/>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DB4AA67D-EA65-4EA8-80D5-3CA7711B4393}"/>
              </a:ext>
            </a:extLst>
          </p:cNvPr>
          <p:cNvPicPr>
            <a:picLocks noChangeAspect="1"/>
          </p:cNvPicPr>
          <p:nvPr/>
        </p:nvPicPr>
        <p:blipFill>
          <a:blip r:embed="rId3"/>
          <a:stretch>
            <a:fillRect/>
          </a:stretch>
        </p:blipFill>
        <p:spPr>
          <a:xfrm>
            <a:off x="10225" y="816828"/>
            <a:ext cx="3825572" cy="2918713"/>
          </a:xfrm>
          <a:prstGeom prst="rect">
            <a:avLst/>
          </a:prstGeom>
        </p:spPr>
      </p:pic>
      <p:pic>
        <p:nvPicPr>
          <p:cNvPr id="5" name="Picture 4">
            <a:extLst>
              <a:ext uri="{FF2B5EF4-FFF2-40B4-BE49-F238E27FC236}">
                <a16:creationId xmlns:a16="http://schemas.microsoft.com/office/drawing/2014/main" id="{739EF5BD-12FF-4A95-9A29-FAF87DFB0D43}"/>
              </a:ext>
            </a:extLst>
          </p:cNvPr>
          <p:cNvPicPr>
            <a:picLocks noChangeAspect="1"/>
          </p:cNvPicPr>
          <p:nvPr/>
        </p:nvPicPr>
        <p:blipFill>
          <a:blip r:embed="rId4"/>
          <a:stretch>
            <a:fillRect/>
          </a:stretch>
        </p:blipFill>
        <p:spPr>
          <a:xfrm>
            <a:off x="4123263" y="443597"/>
            <a:ext cx="2369884" cy="1800000"/>
          </a:xfrm>
          <a:prstGeom prst="rect">
            <a:avLst/>
          </a:prstGeom>
          <a:solidFill>
            <a:schemeClr val="bg1"/>
          </a:solidFill>
        </p:spPr>
      </p:pic>
      <p:pic>
        <p:nvPicPr>
          <p:cNvPr id="7" name="Picture 6">
            <a:extLst>
              <a:ext uri="{FF2B5EF4-FFF2-40B4-BE49-F238E27FC236}">
                <a16:creationId xmlns:a16="http://schemas.microsoft.com/office/drawing/2014/main" id="{8329B84F-0D51-4EEA-8313-9EC7C148844A}"/>
              </a:ext>
            </a:extLst>
          </p:cNvPr>
          <p:cNvPicPr>
            <a:picLocks noChangeAspect="1"/>
          </p:cNvPicPr>
          <p:nvPr/>
        </p:nvPicPr>
        <p:blipFill>
          <a:blip r:embed="rId5"/>
          <a:stretch>
            <a:fillRect/>
          </a:stretch>
        </p:blipFill>
        <p:spPr>
          <a:xfrm>
            <a:off x="6675690" y="443597"/>
            <a:ext cx="2369884" cy="1800000"/>
          </a:xfrm>
          <a:prstGeom prst="rect">
            <a:avLst/>
          </a:prstGeom>
          <a:solidFill>
            <a:schemeClr val="bg1"/>
          </a:solidFill>
        </p:spPr>
      </p:pic>
      <p:pic>
        <p:nvPicPr>
          <p:cNvPr id="13" name="Picture 12">
            <a:extLst>
              <a:ext uri="{FF2B5EF4-FFF2-40B4-BE49-F238E27FC236}">
                <a16:creationId xmlns:a16="http://schemas.microsoft.com/office/drawing/2014/main" id="{C1D48628-0274-4707-8C1A-CAB84A037131}"/>
              </a:ext>
            </a:extLst>
          </p:cNvPr>
          <p:cNvPicPr>
            <a:picLocks noChangeAspect="1"/>
          </p:cNvPicPr>
          <p:nvPr/>
        </p:nvPicPr>
        <p:blipFill>
          <a:blip r:embed="rId6"/>
          <a:stretch>
            <a:fillRect/>
          </a:stretch>
        </p:blipFill>
        <p:spPr>
          <a:xfrm>
            <a:off x="4123263" y="2459406"/>
            <a:ext cx="2543534" cy="1854377"/>
          </a:xfrm>
          <a:prstGeom prst="rect">
            <a:avLst/>
          </a:prstGeom>
          <a:solidFill>
            <a:schemeClr val="bg1"/>
          </a:solidFill>
        </p:spPr>
      </p:pic>
      <p:pic>
        <p:nvPicPr>
          <p:cNvPr id="17" name="Picture 16">
            <a:extLst>
              <a:ext uri="{FF2B5EF4-FFF2-40B4-BE49-F238E27FC236}">
                <a16:creationId xmlns:a16="http://schemas.microsoft.com/office/drawing/2014/main" id="{9EBF1B4E-134E-4D54-B676-8941C679DB74}"/>
              </a:ext>
            </a:extLst>
          </p:cNvPr>
          <p:cNvPicPr>
            <a:picLocks noChangeAspect="1"/>
          </p:cNvPicPr>
          <p:nvPr/>
        </p:nvPicPr>
        <p:blipFill>
          <a:blip r:embed="rId7"/>
          <a:stretch>
            <a:fillRect/>
          </a:stretch>
        </p:blipFill>
        <p:spPr>
          <a:xfrm>
            <a:off x="6845763" y="2459406"/>
            <a:ext cx="2029738" cy="1881350"/>
          </a:xfrm>
          <a:prstGeom prst="rect">
            <a:avLst/>
          </a:prstGeom>
          <a:solidFill>
            <a:schemeClr val="bg1"/>
          </a:solidFill>
        </p:spPr>
      </p:pic>
    </p:spTree>
    <p:extLst>
      <p:ext uri="{BB962C8B-B14F-4D97-AF65-F5344CB8AC3E}">
        <p14:creationId xmlns:p14="http://schemas.microsoft.com/office/powerpoint/2010/main" val="209372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a:hlinkClick r:id="rId3" action="ppaction://hlinksldjump"/>
          </p:cNvPr>
          <p:cNvSpPr txBox="1">
            <a:spLocks noGrp="1"/>
          </p:cNvSpPr>
          <p:nvPr>
            <p:ph type="title" idx="13"/>
          </p:nvPr>
        </p:nvSpPr>
        <p:spPr>
          <a:xfrm>
            <a:off x="1776398" y="1359875"/>
            <a:ext cx="1072800" cy="489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fr-FR"/>
              <a:t>01</a:t>
            </a:r>
            <a:endParaRPr/>
          </a:p>
        </p:txBody>
      </p:sp>
      <p:sp>
        <p:nvSpPr>
          <p:cNvPr id="109" name="Google Shape;109;p2"/>
          <p:cNvSpPr txBox="1">
            <a:spLocks noGrp="1"/>
          </p:cNvSpPr>
          <p:nvPr>
            <p:ph type="title"/>
          </p:nvPr>
        </p:nvSpPr>
        <p:spPr>
          <a:xfrm>
            <a:off x="1339448" y="1849775"/>
            <a:ext cx="1946700" cy="38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fr-FR"/>
              <a:t>INTRODUCTION</a:t>
            </a:r>
            <a:endParaRPr/>
          </a:p>
        </p:txBody>
      </p:sp>
      <p:sp>
        <p:nvSpPr>
          <p:cNvPr id="110" name="Google Shape;110;p2"/>
          <p:cNvSpPr txBox="1">
            <a:spLocks noGrp="1"/>
          </p:cNvSpPr>
          <p:nvPr>
            <p:ph type="title" idx="2"/>
          </p:nvPr>
        </p:nvSpPr>
        <p:spPr>
          <a:xfrm>
            <a:off x="4235648" y="1817250"/>
            <a:ext cx="1946700" cy="62851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fr-FR" dirty="0"/>
              <a:t>DATA MANAGEMENT</a:t>
            </a:r>
            <a:endParaRPr dirty="0"/>
          </a:p>
        </p:txBody>
      </p:sp>
      <p:sp>
        <p:nvSpPr>
          <p:cNvPr id="111" name="Google Shape;111;p2"/>
          <p:cNvSpPr txBox="1">
            <a:spLocks noGrp="1"/>
          </p:cNvSpPr>
          <p:nvPr>
            <p:ph type="title" idx="6"/>
          </p:nvPr>
        </p:nvSpPr>
        <p:spPr>
          <a:xfrm>
            <a:off x="5676898" y="3577830"/>
            <a:ext cx="1946700" cy="381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fr-FR"/>
              <a:t>IMPROVEMENT</a:t>
            </a:r>
            <a:endParaRPr/>
          </a:p>
        </p:txBody>
      </p:sp>
      <p:sp>
        <p:nvSpPr>
          <p:cNvPr id="112" name="Google Shape;112;p2"/>
          <p:cNvSpPr txBox="1">
            <a:spLocks noGrp="1"/>
          </p:cNvSpPr>
          <p:nvPr>
            <p:ph type="title" idx="8"/>
          </p:nvPr>
        </p:nvSpPr>
        <p:spPr>
          <a:xfrm>
            <a:off x="2794423" y="3502739"/>
            <a:ext cx="1946700" cy="628515"/>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fr-FR" dirty="0"/>
              <a:t>OUR SOLUTIONS</a:t>
            </a:r>
            <a:endParaRPr dirty="0"/>
          </a:p>
        </p:txBody>
      </p:sp>
      <p:sp>
        <p:nvSpPr>
          <p:cNvPr id="113" name="Google Shape;113;p2"/>
          <p:cNvSpPr txBox="1">
            <a:spLocks noGrp="1"/>
          </p:cNvSpPr>
          <p:nvPr>
            <p:ph type="title" idx="14"/>
          </p:nvPr>
        </p:nvSpPr>
        <p:spPr>
          <a:xfrm>
            <a:off x="4672598" y="1359875"/>
            <a:ext cx="1072800" cy="489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fr-FR"/>
              <a:t>03</a:t>
            </a:r>
            <a:endParaRPr/>
          </a:p>
        </p:txBody>
      </p:sp>
      <p:sp>
        <p:nvSpPr>
          <p:cNvPr id="114" name="Google Shape;114;p2"/>
          <p:cNvSpPr txBox="1">
            <a:spLocks noGrp="1"/>
          </p:cNvSpPr>
          <p:nvPr>
            <p:ph type="title" idx="16"/>
          </p:nvPr>
        </p:nvSpPr>
        <p:spPr>
          <a:xfrm>
            <a:off x="6113848" y="2999921"/>
            <a:ext cx="1072800" cy="489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fr-FR"/>
              <a:t>04</a:t>
            </a:r>
            <a:endParaRPr/>
          </a:p>
        </p:txBody>
      </p:sp>
      <p:sp>
        <p:nvSpPr>
          <p:cNvPr id="115" name="Google Shape;115;p2"/>
          <p:cNvSpPr txBox="1">
            <a:spLocks noGrp="1"/>
          </p:cNvSpPr>
          <p:nvPr>
            <p:ph type="title" idx="17"/>
          </p:nvPr>
        </p:nvSpPr>
        <p:spPr>
          <a:xfrm>
            <a:off x="3231373" y="2999921"/>
            <a:ext cx="1072800" cy="489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fr-FR" dirty="0"/>
              <a:t>02</a:t>
            </a:r>
            <a:endParaRPr dirty="0"/>
          </a:p>
        </p:txBody>
      </p:sp>
      <p:cxnSp>
        <p:nvCxnSpPr>
          <p:cNvPr id="116" name="Google Shape;116;p2"/>
          <p:cNvCxnSpPr/>
          <p:nvPr/>
        </p:nvCxnSpPr>
        <p:spPr>
          <a:xfrm rot="10800000">
            <a:off x="2312798" y="11975"/>
            <a:ext cx="0" cy="1347900"/>
          </a:xfrm>
          <a:prstGeom prst="straightConnector1">
            <a:avLst/>
          </a:prstGeom>
          <a:noFill/>
          <a:ln w="9525" cap="flat" cmpd="sng">
            <a:solidFill>
              <a:schemeClr val="accent2"/>
            </a:solidFill>
            <a:prstDash val="solid"/>
            <a:round/>
            <a:headEnd type="oval" w="med" len="med"/>
            <a:tailEnd type="none" w="sm" len="sm"/>
          </a:ln>
        </p:spPr>
      </p:cxnSp>
      <p:cxnSp>
        <p:nvCxnSpPr>
          <p:cNvPr id="117" name="Google Shape;117;p2"/>
          <p:cNvCxnSpPr>
            <a:stCxn id="113" idx="0"/>
          </p:cNvCxnSpPr>
          <p:nvPr/>
        </p:nvCxnSpPr>
        <p:spPr>
          <a:xfrm flipV="1">
            <a:off x="5208998" y="26375"/>
            <a:ext cx="0" cy="1333500"/>
          </a:xfrm>
          <a:prstGeom prst="straightConnector1">
            <a:avLst/>
          </a:prstGeom>
          <a:noFill/>
          <a:ln w="9525" cap="flat" cmpd="sng">
            <a:solidFill>
              <a:schemeClr val="accent2"/>
            </a:solidFill>
            <a:prstDash val="solid"/>
            <a:round/>
            <a:headEnd type="oval" w="med" len="med"/>
            <a:tailEnd type="none" w="sm" len="sm"/>
          </a:ln>
        </p:spPr>
      </p:cxnSp>
      <p:cxnSp>
        <p:nvCxnSpPr>
          <p:cNvPr id="118" name="Google Shape;118;p2"/>
          <p:cNvCxnSpPr>
            <a:stCxn id="115" idx="0"/>
          </p:cNvCxnSpPr>
          <p:nvPr/>
        </p:nvCxnSpPr>
        <p:spPr>
          <a:xfrm flipV="1">
            <a:off x="3767773" y="-87379"/>
            <a:ext cx="0" cy="3087300"/>
          </a:xfrm>
          <a:prstGeom prst="straightConnector1">
            <a:avLst/>
          </a:prstGeom>
          <a:noFill/>
          <a:ln w="9525" cap="flat" cmpd="sng">
            <a:solidFill>
              <a:schemeClr val="accent2"/>
            </a:solidFill>
            <a:prstDash val="solid"/>
            <a:round/>
            <a:headEnd type="oval" w="med" len="med"/>
            <a:tailEnd type="none" w="sm" len="sm"/>
          </a:ln>
        </p:spPr>
      </p:cxnSp>
      <p:cxnSp>
        <p:nvCxnSpPr>
          <p:cNvPr id="119" name="Google Shape;119;p2"/>
          <p:cNvCxnSpPr>
            <a:stCxn id="114" idx="0"/>
          </p:cNvCxnSpPr>
          <p:nvPr/>
        </p:nvCxnSpPr>
        <p:spPr>
          <a:xfrm flipV="1">
            <a:off x="6650248" y="47728"/>
            <a:ext cx="0" cy="2952193"/>
          </a:xfrm>
          <a:prstGeom prst="straightConnector1">
            <a:avLst/>
          </a:prstGeom>
          <a:noFill/>
          <a:ln w="9525" cap="flat" cmpd="sng">
            <a:solidFill>
              <a:schemeClr val="accent2"/>
            </a:solidFill>
            <a:prstDash val="solid"/>
            <a:round/>
            <a:headEnd type="oval" w="med" len="med"/>
            <a:tailEnd type="none" w="sm" len="sm"/>
          </a:ln>
        </p:spPr>
      </p:cxnSp>
      <p:sp>
        <p:nvSpPr>
          <p:cNvPr id="120" name="Google Shape;120;p2"/>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2"/>
          <p:cNvGrpSpPr/>
          <p:nvPr/>
        </p:nvGrpSpPr>
        <p:grpSpPr>
          <a:xfrm>
            <a:off x="629692" y="1105264"/>
            <a:ext cx="144992" cy="269769"/>
            <a:chOff x="629692" y="1105264"/>
            <a:chExt cx="144992" cy="269769"/>
          </a:xfrm>
        </p:grpSpPr>
        <p:sp>
          <p:nvSpPr>
            <p:cNvPr id="122" name="Google Shape;122;p2"/>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 name="Google Shape;124;p2">
            <a:hlinkClick r:id="rId4"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S</a:t>
            </a:r>
            <a:endParaRPr sz="1600" b="1" i="0" u="none" strike="noStrike" cap="none">
              <a:solidFill>
                <a:srgbClr val="000000"/>
              </a:solidFill>
              <a:latin typeface="Arial"/>
              <a:ea typeface="Arial"/>
              <a:cs typeface="Arial"/>
              <a:sym typeface="Arial"/>
            </a:endParaRPr>
          </a:p>
        </p:txBody>
      </p:sp>
      <p:sp>
        <p:nvSpPr>
          <p:cNvPr id="125" name="Google Shape;125;p2"/>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00" b="0" i="0" u="none" strike="noStrike" cap="none">
                <a:solidFill>
                  <a:srgbClr val="000000"/>
                </a:solidFill>
                <a:latin typeface="Arial"/>
                <a:ea typeface="Arial"/>
                <a:cs typeface="Arial"/>
                <a:sym typeface="Arial"/>
              </a:rPr>
              <a:t>0</a:t>
            </a:r>
            <a:endParaRPr sz="1000" b="0" i="0" u="none" strike="noStrike" cap="none">
              <a:solidFill>
                <a:srgbClr val="000000"/>
              </a:solidFill>
              <a:latin typeface="Arial"/>
              <a:ea typeface="Arial"/>
              <a:cs typeface="Arial"/>
              <a:sym typeface="Arial"/>
            </a:endParaRPr>
          </a:p>
        </p:txBody>
      </p:sp>
      <p:sp>
        <p:nvSpPr>
          <p:cNvPr id="126" name="Google Shape;126;p2">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127" name="Google Shape;127;p2">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128" name="Google Shape;128;p2">
            <a:hlinkClick r:id="rId3" action="ppaction://hlinksldjump"/>
          </p:cNvPr>
          <p:cNvSpPr/>
          <p:nvPr/>
        </p:nvSpPr>
        <p:spPr>
          <a:xfrm>
            <a:off x="409266" y="79866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00" b="1" i="0" u="none" strike="noStrike" cap="none">
                <a:solidFill>
                  <a:schemeClr val="lt1"/>
                </a:solidFill>
                <a:latin typeface="Montserrat"/>
                <a:ea typeface="Montserrat"/>
                <a:cs typeface="Montserrat"/>
                <a:sym typeface="Montserrat"/>
              </a:rPr>
              <a:t>0</a:t>
            </a:r>
            <a:endParaRPr sz="1000" b="0" i="0" u="none" strike="noStrike" cap="none">
              <a:solidFill>
                <a:srgbClr val="000000"/>
              </a:solidFill>
              <a:latin typeface="Arial"/>
              <a:ea typeface="Arial"/>
              <a:cs typeface="Arial"/>
              <a:sym typeface="Arial"/>
            </a:endParaRPr>
          </a:p>
        </p:txBody>
      </p:sp>
      <p:sp>
        <p:nvSpPr>
          <p:cNvPr id="129" name="Google Shape;129;p2"/>
          <p:cNvSpPr txBox="1"/>
          <p:nvPr/>
        </p:nvSpPr>
        <p:spPr>
          <a:xfrm>
            <a:off x="3899630" y="224216"/>
            <a:ext cx="11775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fr-FR" sz="2400" b="0" i="0" u="none" strike="noStrike" cap="none">
                <a:solidFill>
                  <a:schemeClr val="lt1"/>
                </a:solidFill>
                <a:latin typeface="Montserrat ExtraBold"/>
                <a:ea typeface="Montserrat ExtraBold"/>
                <a:cs typeface="Montserrat ExtraBold"/>
                <a:sym typeface="Montserrat ExtraBold"/>
              </a:rPr>
              <a:t>Plan</a:t>
            </a:r>
            <a:endParaRPr sz="2400" b="0" i="0" u="none" strike="noStrike" cap="none">
              <a:solidFill>
                <a:schemeClr val="lt1"/>
              </a:solidFill>
              <a:latin typeface="Montserrat ExtraBold"/>
              <a:ea typeface="Montserrat ExtraBold"/>
              <a:cs typeface="Montserrat ExtraBold"/>
              <a:sym typeface="Montserrat ExtraBold"/>
            </a:endParaRPr>
          </a:p>
        </p:txBody>
      </p:sp>
      <p:sp>
        <p:nvSpPr>
          <p:cNvPr id="130" name="Google Shape;130;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par>
                                <p:cTn id="11" presetID="10"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1000"/>
                                        <p:tgtEl>
                                          <p:spTgt spid="10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5"/>
                                        </p:tgtEl>
                                        <p:attrNameLst>
                                          <p:attrName>style.visibility</p:attrName>
                                        </p:attrNameLst>
                                      </p:cBhvr>
                                      <p:to>
                                        <p:strVal val="visible"/>
                                      </p:to>
                                    </p:set>
                                    <p:anim calcmode="lin" valueType="num">
                                      <p:cBhvr additive="base">
                                        <p:cTn id="18" dur="500"/>
                                        <p:tgtEl>
                                          <p:spTgt spid="115"/>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8"/>
                                        </p:tgtEl>
                                        <p:attrNameLst>
                                          <p:attrName>style.visibility</p:attrName>
                                        </p:attrNameLst>
                                      </p:cBhvr>
                                      <p:to>
                                        <p:strVal val="visible"/>
                                      </p:to>
                                    </p:set>
                                    <p:anim calcmode="lin" valueType="num">
                                      <p:cBhvr additive="base">
                                        <p:cTn id="21" dur="500"/>
                                        <p:tgtEl>
                                          <p:spTgt spid="118"/>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 calcmode="lin" valueType="num">
                                      <p:cBhvr additive="base">
                                        <p:cTn id="24" dur="500"/>
                                        <p:tgtEl>
                                          <p:spTgt spid="1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0"/>
                                        </p:tgtEl>
                                        <p:attrNameLst>
                                          <p:attrName>style.visibility</p:attrName>
                                        </p:attrNameLst>
                                      </p:cBhvr>
                                      <p:to>
                                        <p:strVal val="visible"/>
                                      </p:to>
                                    </p:set>
                                    <p:anim calcmode="lin" valueType="num">
                                      <p:cBhvr additive="base">
                                        <p:cTn id="29" dur="500"/>
                                        <p:tgtEl>
                                          <p:spTgt spid="110"/>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13"/>
                                        </p:tgtEl>
                                        <p:attrNameLst>
                                          <p:attrName>style.visibility</p:attrName>
                                        </p:attrNameLst>
                                      </p:cBhvr>
                                      <p:to>
                                        <p:strVal val="visible"/>
                                      </p:to>
                                    </p:set>
                                    <p:anim calcmode="lin" valueType="num">
                                      <p:cBhvr additive="base">
                                        <p:cTn id="32" dur="500"/>
                                        <p:tgtEl>
                                          <p:spTgt spid="113"/>
                                        </p:tgtEl>
                                        <p:attrNameLst>
                                          <p:attrName>ppt_y</p:attrName>
                                        </p:attrNameLst>
                                      </p:cBhvr>
                                      <p:tavLst>
                                        <p:tav tm="0">
                                          <p:val>
                                            <p:strVal val="#ppt_y+1"/>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7"/>
                                        </p:tgtEl>
                                        <p:attrNameLst>
                                          <p:attrName>style.visibility</p:attrName>
                                        </p:attrNameLst>
                                      </p:cBhvr>
                                      <p:to>
                                        <p:strVal val="visible"/>
                                      </p:to>
                                    </p:set>
                                    <p:anim calcmode="lin" valueType="num">
                                      <p:cBhvr additive="base">
                                        <p:cTn id="35" dur="500"/>
                                        <p:tgtEl>
                                          <p:spTgt spid="1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1"/>
                                        </p:tgtEl>
                                        <p:attrNameLst>
                                          <p:attrName>style.visibility</p:attrName>
                                        </p:attrNameLst>
                                      </p:cBhvr>
                                      <p:to>
                                        <p:strVal val="visible"/>
                                      </p:to>
                                    </p:set>
                                    <p:anim calcmode="lin" valueType="num">
                                      <p:cBhvr additive="base">
                                        <p:cTn id="40" dur="500"/>
                                        <p:tgtEl>
                                          <p:spTgt spid="111"/>
                                        </p:tgtEl>
                                        <p:attrNameLst>
                                          <p:attrName>ppt_y</p:attrName>
                                        </p:attrNameLst>
                                      </p:cBhvr>
                                      <p:tavLst>
                                        <p:tav tm="0">
                                          <p:val>
                                            <p:strVal val="#ppt_y+1"/>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additive="base">
                                        <p:cTn id="43" dur="500"/>
                                        <p:tgtEl>
                                          <p:spTgt spid="114"/>
                                        </p:tgtEl>
                                        <p:attrNameLst>
                                          <p:attrName>ppt_y</p:attrName>
                                        </p:attrNameLst>
                                      </p:cBhvr>
                                      <p:tavLst>
                                        <p:tav tm="0">
                                          <p:val>
                                            <p:strVal val="#ppt_y+1"/>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9"/>
                                        </p:tgtEl>
                                        <p:attrNameLst>
                                          <p:attrName>style.visibility</p:attrName>
                                        </p:attrNameLst>
                                      </p:cBhvr>
                                      <p:to>
                                        <p:strVal val="visible"/>
                                      </p:to>
                                    </p:set>
                                    <p:anim calcmode="lin" valueType="num">
                                      <p:cBhvr additive="base">
                                        <p:cTn id="46" dur="500"/>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6" name="Google Shape;136;p3"/>
          <p:cNvGrpSpPr/>
          <p:nvPr/>
        </p:nvGrpSpPr>
        <p:grpSpPr>
          <a:xfrm>
            <a:off x="629692" y="1105264"/>
            <a:ext cx="144992" cy="269769"/>
            <a:chOff x="629692" y="1105264"/>
            <a:chExt cx="144992" cy="269769"/>
          </a:xfrm>
        </p:grpSpPr>
        <p:sp>
          <p:nvSpPr>
            <p:cNvPr id="137" name="Google Shape;137;p3"/>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3">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T</a:t>
            </a:r>
            <a:endParaRPr sz="1600" b="1" i="0" u="none" strike="noStrike" cap="none">
              <a:solidFill>
                <a:srgbClr val="000000"/>
              </a:solidFill>
              <a:latin typeface="Arial"/>
              <a:ea typeface="Arial"/>
              <a:cs typeface="Arial"/>
              <a:sym typeface="Arial"/>
            </a:endParaRPr>
          </a:p>
        </p:txBody>
      </p:sp>
      <p:sp>
        <p:nvSpPr>
          <p:cNvPr id="140" name="Google Shape;140;p3"/>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1" name="Google Shape;141;p3">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142" name="Google Shape;142;p3">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143" name="Google Shape;143;p3">
            <a:hlinkClick r:id="rId4" action="ppaction://hlinksldjump"/>
          </p:cNvPr>
          <p:cNvSpPr/>
          <p:nvPr/>
        </p:nvSpPr>
        <p:spPr>
          <a:xfrm>
            <a:off x="404400" y="789053"/>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00" b="1" i="0" u="none" strike="noStrike" cap="none">
                <a:solidFill>
                  <a:schemeClr val="lt1"/>
                </a:solidFill>
                <a:latin typeface="Montserrat"/>
                <a:ea typeface="Montserrat"/>
                <a:cs typeface="Montserrat"/>
                <a:sym typeface="Montserrat"/>
              </a:rPr>
              <a:t>1</a:t>
            </a:r>
            <a:endParaRPr sz="1000" b="0" i="0" u="none" strike="noStrike" cap="none">
              <a:solidFill>
                <a:srgbClr val="000000"/>
              </a:solidFill>
              <a:latin typeface="Arial"/>
              <a:ea typeface="Arial"/>
              <a:cs typeface="Arial"/>
              <a:sym typeface="Arial"/>
            </a:endParaRPr>
          </a:p>
        </p:txBody>
      </p:sp>
      <p:sp>
        <p:nvSpPr>
          <p:cNvPr id="144" name="Google Shape;144;p3"/>
          <p:cNvSpPr txBox="1"/>
          <p:nvPr/>
        </p:nvSpPr>
        <p:spPr>
          <a:xfrm>
            <a:off x="7245038" y="2896924"/>
            <a:ext cx="1768137" cy="78119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2400"/>
              <a:buFont typeface="Montserrat ExtraBold"/>
              <a:buNone/>
            </a:pPr>
            <a:r>
              <a:rPr lang="fr-FR" sz="2400" b="0" i="0" u="none" strike="noStrike" cap="none">
                <a:solidFill>
                  <a:schemeClr val="accent1"/>
                </a:solidFill>
                <a:latin typeface="Montserrat ExtraBold"/>
                <a:ea typeface="Montserrat ExtraBold"/>
                <a:cs typeface="Montserrat ExtraBold"/>
                <a:sym typeface="Montserrat ExtraBold"/>
              </a:rPr>
              <a:t>89,4%</a:t>
            </a:r>
            <a:endParaRPr sz="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accent1"/>
              </a:buClr>
              <a:buSzPts val="2400"/>
              <a:buFont typeface="Montserrat ExtraBold"/>
              <a:buNone/>
            </a:pPr>
            <a:r>
              <a:rPr lang="fr-FR" sz="1400" b="0" i="0" u="none" strike="noStrike" cap="none">
                <a:solidFill>
                  <a:schemeClr val="accent1"/>
                </a:solidFill>
                <a:latin typeface="Montserrat"/>
                <a:ea typeface="Montserrat"/>
                <a:cs typeface="Montserrat"/>
                <a:sym typeface="Montserrat"/>
              </a:rPr>
              <a:t>Individual traders who lose money</a:t>
            </a:r>
            <a:endParaRPr sz="1400" b="0" i="0" u="none" strike="noStrike" cap="none">
              <a:solidFill>
                <a:srgbClr val="000000"/>
              </a:solidFill>
              <a:latin typeface="Arial"/>
              <a:ea typeface="Arial"/>
              <a:cs typeface="Arial"/>
              <a:sym typeface="Arial"/>
            </a:endParaRPr>
          </a:p>
        </p:txBody>
      </p:sp>
      <p:sp>
        <p:nvSpPr>
          <p:cNvPr id="145" name="Google Shape;145;p3"/>
          <p:cNvSpPr txBox="1"/>
          <p:nvPr/>
        </p:nvSpPr>
        <p:spPr>
          <a:xfrm>
            <a:off x="916826" y="1767603"/>
            <a:ext cx="1913100" cy="585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2400"/>
              <a:buFont typeface="Montserrat ExtraBold"/>
              <a:buNone/>
            </a:pPr>
            <a:r>
              <a:rPr lang="fr-FR" sz="2400" b="0" i="0" u="none" strike="noStrike" cap="none">
                <a:solidFill>
                  <a:schemeClr val="accent1"/>
                </a:solidFill>
                <a:latin typeface="Montserrat ExtraBold"/>
                <a:ea typeface="Montserrat ExtraBold"/>
                <a:cs typeface="Montserrat ExtraBold"/>
                <a:sym typeface="Montserrat ExtraBold"/>
              </a:rPr>
              <a:t>157B€</a:t>
            </a:r>
            <a:r>
              <a:rPr lang="fr-FR" sz="1400" b="0" i="0" u="none" strike="noStrike" cap="none">
                <a:solidFill>
                  <a:schemeClr val="accent1"/>
                </a:solidFill>
                <a:latin typeface="Montserrat ExtraBold"/>
                <a:ea typeface="Montserrat ExtraBold"/>
                <a:cs typeface="Montserrat ExtraBold"/>
                <a:sym typeface="Montserrat ExtraBold"/>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accent1"/>
              </a:buClr>
              <a:buSzPts val="2400"/>
              <a:buFont typeface="Montserrat ExtraBold"/>
              <a:buNone/>
            </a:pPr>
            <a:r>
              <a:rPr lang="fr-FR" sz="1400" b="0" i="0" u="none" strike="noStrike" cap="none">
                <a:solidFill>
                  <a:schemeClr val="accent1"/>
                </a:solidFill>
                <a:latin typeface="Montserrat"/>
                <a:ea typeface="Montserrat"/>
                <a:cs typeface="Montserrat"/>
                <a:sym typeface="Montserrat"/>
              </a:rPr>
              <a:t>Savings in 2021</a:t>
            </a:r>
            <a:endParaRPr sz="1400" b="0" i="0" u="none" strike="noStrike" cap="none">
              <a:solidFill>
                <a:srgbClr val="000000"/>
              </a:solidFill>
              <a:latin typeface="Arial"/>
              <a:ea typeface="Arial"/>
              <a:cs typeface="Arial"/>
              <a:sym typeface="Arial"/>
            </a:endParaRPr>
          </a:p>
        </p:txBody>
      </p:sp>
      <p:sp>
        <p:nvSpPr>
          <p:cNvPr id="146" name="Google Shape;146;p3"/>
          <p:cNvSpPr txBox="1"/>
          <p:nvPr/>
        </p:nvSpPr>
        <p:spPr>
          <a:xfrm>
            <a:off x="2104222" y="286439"/>
            <a:ext cx="46713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FR" sz="2400" b="1" i="0" u="none" strike="noStrike" cap="none">
                <a:solidFill>
                  <a:schemeClr val="lt1"/>
                </a:solidFill>
                <a:latin typeface="Montserrat ExtraBold"/>
                <a:ea typeface="Montserrat ExtraBold"/>
                <a:cs typeface="Montserrat ExtraBold"/>
                <a:sym typeface="Montserrat ExtraBold"/>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Starting point</a:t>
            </a:r>
            <a:endParaRPr sz="1800" b="0" i="0" u="none" strike="noStrike" cap="none">
              <a:solidFill>
                <a:srgbClr val="000000"/>
              </a:solidFill>
              <a:latin typeface="Arial"/>
              <a:ea typeface="Arial"/>
              <a:cs typeface="Arial"/>
              <a:sym typeface="Arial"/>
            </a:endParaRPr>
          </a:p>
        </p:txBody>
      </p:sp>
      <p:sp>
        <p:nvSpPr>
          <p:cNvPr id="147" name="Google Shape;147;p3"/>
          <p:cNvSpPr txBox="1"/>
          <p:nvPr/>
        </p:nvSpPr>
        <p:spPr>
          <a:xfrm>
            <a:off x="2481787" y="2896924"/>
            <a:ext cx="1971300" cy="585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2400"/>
              <a:buFont typeface="Montserrat ExtraBold"/>
              <a:buNone/>
            </a:pPr>
            <a:r>
              <a:rPr lang="fr-FR" sz="2400" b="0" i="0" u="none" strike="noStrike" cap="none">
                <a:solidFill>
                  <a:schemeClr val="accent1"/>
                </a:solidFill>
                <a:latin typeface="Montserrat ExtraBold"/>
                <a:ea typeface="Montserrat ExtraBold"/>
                <a:cs typeface="Montserrat ExtraBold"/>
                <a:sym typeface="Montserrat ExtraBold"/>
              </a:rPr>
              <a:t>0,5 %</a:t>
            </a:r>
            <a:endParaRPr sz="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accent1"/>
              </a:buClr>
              <a:buSzPts val="2400"/>
              <a:buFont typeface="Montserrat ExtraBold"/>
              <a:buNone/>
            </a:pPr>
            <a:r>
              <a:rPr lang="fr-FR" sz="1400" b="0" i="0" u="none" strike="noStrike" cap="none">
                <a:solidFill>
                  <a:schemeClr val="accent1"/>
                </a:solidFill>
                <a:latin typeface="Montserrat"/>
                <a:ea typeface="Montserrat"/>
                <a:cs typeface="Montserrat"/>
                <a:sym typeface="Montserrat"/>
              </a:rPr>
              <a:t>Livret A yearly yield </a:t>
            </a:r>
            <a:endParaRPr sz="1400" b="0" i="0" u="none" strike="noStrike" cap="none">
              <a:solidFill>
                <a:srgbClr val="000000"/>
              </a:solidFill>
              <a:latin typeface="Arial"/>
              <a:ea typeface="Arial"/>
              <a:cs typeface="Arial"/>
              <a:sym typeface="Arial"/>
            </a:endParaRPr>
          </a:p>
        </p:txBody>
      </p:sp>
      <p:sp>
        <p:nvSpPr>
          <p:cNvPr id="148" name="Google Shape;148;p3"/>
          <p:cNvSpPr txBox="1"/>
          <p:nvPr/>
        </p:nvSpPr>
        <p:spPr>
          <a:xfrm>
            <a:off x="4804222" y="1767603"/>
            <a:ext cx="1971300" cy="6770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FR" sz="2400" b="0" i="0" u="none" strike="noStrike" cap="none">
                <a:solidFill>
                  <a:schemeClr val="lt1"/>
                </a:solidFill>
                <a:latin typeface="Montserrat ExtraBold"/>
                <a:ea typeface="Montserrat ExtraBold"/>
                <a:cs typeface="Montserrat ExtraBold"/>
                <a:sym typeface="Montserrat ExtraBold"/>
              </a:rPr>
              <a:t>2,5%</a:t>
            </a:r>
            <a:r>
              <a:rPr lang="fr-FR" sz="1400" b="0" i="0" u="none" strike="noStrike" cap="none">
                <a:solidFill>
                  <a:schemeClr val="lt1"/>
                </a:solidFill>
                <a:latin typeface="Montserrat ExtraBold"/>
                <a:ea typeface="Montserrat ExtraBold"/>
                <a:cs typeface="Montserrat ExtraBold"/>
                <a:sym typeface="Montserrat ExtraBold"/>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Montserrat"/>
                <a:ea typeface="Montserrat"/>
                <a:cs typeface="Montserrat"/>
                <a:sym typeface="Montserrat"/>
              </a:rPr>
              <a:t>Inflation rate in 2021</a:t>
            </a:r>
            <a:endParaRPr sz="1400" b="0" i="0" u="none" strike="noStrike" cap="none">
              <a:solidFill>
                <a:srgbClr val="000000"/>
              </a:solidFill>
              <a:latin typeface="Arial"/>
              <a:ea typeface="Arial"/>
              <a:cs typeface="Arial"/>
              <a:sym typeface="Arial"/>
            </a:endParaRPr>
          </a:p>
        </p:txBody>
      </p:sp>
      <p:sp>
        <p:nvSpPr>
          <p:cNvPr id="149" name="Google Shape;149;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gtEl>
                                        <p:attrNameLst>
                                          <p:attrName>style.visibility</p:attrName>
                                        </p:attrNameLst>
                                      </p:cBhvr>
                                      <p:to>
                                        <p:strVal val="visible"/>
                                      </p:to>
                                    </p:set>
                                    <p:animEffect transition="in" filter="fade">
                                      <p:cBhvr>
                                        <p:cTn id="17" dur="500"/>
                                        <p:tgtEl>
                                          <p:spTgt spid="1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fade">
                                      <p:cBhvr>
                                        <p:cTn id="22"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4"/>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 name="Google Shape;155;p4"/>
          <p:cNvGrpSpPr/>
          <p:nvPr/>
        </p:nvGrpSpPr>
        <p:grpSpPr>
          <a:xfrm>
            <a:off x="629692" y="1105264"/>
            <a:ext cx="144992" cy="269769"/>
            <a:chOff x="629692" y="1105264"/>
            <a:chExt cx="144992" cy="269769"/>
          </a:xfrm>
        </p:grpSpPr>
        <p:sp>
          <p:nvSpPr>
            <p:cNvPr id="156" name="Google Shape;156;p4"/>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 name="Google Shape;158;p4">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T</a:t>
            </a:r>
            <a:endParaRPr sz="1600" b="1" i="0" u="none" strike="noStrike" cap="none">
              <a:solidFill>
                <a:srgbClr val="000000"/>
              </a:solidFill>
              <a:latin typeface="Arial"/>
              <a:ea typeface="Arial"/>
              <a:cs typeface="Arial"/>
              <a:sym typeface="Arial"/>
            </a:endParaRPr>
          </a:p>
        </p:txBody>
      </p:sp>
      <p:sp>
        <p:nvSpPr>
          <p:cNvPr id="159" name="Google Shape;159;p4"/>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60" name="Google Shape;160;p4">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161" name="Google Shape;161;p4">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162" name="Google Shape;162;p4">
            <a:hlinkClick r:id="rId4" action="ppaction://hlinksldjump"/>
          </p:cNvPr>
          <p:cNvSpPr/>
          <p:nvPr/>
        </p:nvSpPr>
        <p:spPr>
          <a:xfrm>
            <a:off x="404400" y="789053"/>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00" b="1" i="0" u="none" strike="noStrike" cap="none">
                <a:solidFill>
                  <a:schemeClr val="lt1"/>
                </a:solidFill>
                <a:latin typeface="Montserrat"/>
                <a:ea typeface="Montserrat"/>
                <a:cs typeface="Montserrat"/>
                <a:sym typeface="Montserrat"/>
              </a:rPr>
              <a:t>1</a:t>
            </a:r>
            <a:endParaRPr sz="1000" b="0" i="0" u="none" strike="noStrike" cap="none">
              <a:solidFill>
                <a:srgbClr val="000000"/>
              </a:solidFill>
              <a:latin typeface="Arial"/>
              <a:ea typeface="Arial"/>
              <a:cs typeface="Arial"/>
              <a:sym typeface="Arial"/>
            </a:endParaRPr>
          </a:p>
        </p:txBody>
      </p:sp>
      <p:sp>
        <p:nvSpPr>
          <p:cNvPr id="163" name="Google Shape;163;p4"/>
          <p:cNvSpPr txBox="1"/>
          <p:nvPr/>
        </p:nvSpPr>
        <p:spPr>
          <a:xfrm>
            <a:off x="965475" y="1976425"/>
            <a:ext cx="5942100" cy="1569630"/>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00000"/>
              </a:lnSpc>
              <a:spcBef>
                <a:spcPts val="0"/>
              </a:spcBef>
              <a:spcAft>
                <a:spcPts val="0"/>
              </a:spcAft>
              <a:buClr>
                <a:schemeClr val="lt1"/>
              </a:buClr>
              <a:buSzPts val="1700"/>
              <a:buFont typeface="Courier New"/>
              <a:buChar char="o"/>
            </a:pPr>
            <a:r>
              <a:rPr lang="fr-FR" sz="1800" b="0" i="0" u="none" strike="noStrike" cap="none">
                <a:solidFill>
                  <a:schemeClr val="lt1"/>
                </a:solidFill>
                <a:latin typeface="Montserrat"/>
                <a:ea typeface="Montserrat"/>
                <a:cs typeface="Montserrat"/>
                <a:sym typeface="Montserrat"/>
              </a:rPr>
              <a:t>A popularization in terms of information </a:t>
            </a:r>
            <a:endParaRPr sz="1400" b="0" i="0" u="none" strike="noStrike" cap="none">
              <a:solidFill>
                <a:srgbClr val="000000"/>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a:p>
            <a:pPr marL="406400" marR="0" lvl="0" indent="-285750" algn="just" rtl="0">
              <a:lnSpc>
                <a:spcPct val="100000"/>
              </a:lnSpc>
              <a:spcBef>
                <a:spcPts val="0"/>
              </a:spcBef>
              <a:spcAft>
                <a:spcPts val="0"/>
              </a:spcAft>
              <a:buClr>
                <a:schemeClr val="lt1"/>
              </a:buClr>
              <a:buSzPts val="1700"/>
              <a:buFont typeface="Courier New"/>
              <a:buChar char="o"/>
            </a:pPr>
            <a:r>
              <a:rPr lang="fr-FR" sz="1800" b="0" i="0" u="none" strike="noStrike" cap="none">
                <a:solidFill>
                  <a:schemeClr val="lt1"/>
                </a:solidFill>
                <a:latin typeface="Montserrat"/>
                <a:ea typeface="Montserrat"/>
                <a:cs typeface="Montserrat"/>
                <a:sym typeface="Montserrat"/>
              </a:rPr>
              <a:t>The possibility to invest in visionary companies</a:t>
            </a:r>
            <a:endParaRPr sz="1400" b="0" i="0" u="none" strike="noStrike" cap="none">
              <a:solidFill>
                <a:srgbClr val="000000"/>
              </a:solidFill>
              <a:latin typeface="Arial"/>
              <a:ea typeface="Arial"/>
              <a:cs typeface="Arial"/>
              <a:sym typeface="Arial"/>
            </a:endParaRPr>
          </a:p>
          <a:p>
            <a:pPr marL="12065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a:p>
            <a:pPr marL="457200" marR="0" lvl="0" indent="-336550" algn="just" rtl="0">
              <a:lnSpc>
                <a:spcPct val="100000"/>
              </a:lnSpc>
              <a:spcBef>
                <a:spcPts val="0"/>
              </a:spcBef>
              <a:spcAft>
                <a:spcPts val="0"/>
              </a:spcAft>
              <a:buClr>
                <a:schemeClr val="lt1"/>
              </a:buClr>
              <a:buSzPts val="1700"/>
              <a:buFont typeface="Courier New"/>
              <a:buChar char="o"/>
            </a:pPr>
            <a:r>
              <a:rPr lang="fr-FR" sz="1800" b="0" i="0" u="none" strike="noStrike" cap="none">
                <a:solidFill>
                  <a:schemeClr val="lt1"/>
                </a:solidFill>
                <a:latin typeface="Montserrat"/>
                <a:ea typeface="Montserrat"/>
                <a:cs typeface="Montserrat"/>
                <a:sym typeface="Montserrat"/>
              </a:rPr>
              <a:t>Data driven investment suggestions</a:t>
            </a:r>
            <a:endParaRPr sz="1400" b="0" i="0" u="none" strike="noStrike" cap="none">
              <a:solidFill>
                <a:srgbClr val="000000"/>
              </a:solidFill>
              <a:latin typeface="Arial"/>
              <a:ea typeface="Arial"/>
              <a:cs typeface="Arial"/>
              <a:sym typeface="Arial"/>
            </a:endParaRPr>
          </a:p>
        </p:txBody>
      </p:sp>
      <p:sp>
        <p:nvSpPr>
          <p:cNvPr id="164" name="Google Shape;164;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4</a:t>
            </a:fld>
            <a:endParaRPr/>
          </a:p>
        </p:txBody>
      </p:sp>
      <p:sp>
        <p:nvSpPr>
          <p:cNvPr id="165" name="Google Shape;165;p4"/>
          <p:cNvSpPr txBox="1"/>
          <p:nvPr/>
        </p:nvSpPr>
        <p:spPr>
          <a:xfrm>
            <a:off x="2104222" y="286439"/>
            <a:ext cx="46713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FR" sz="2400" b="1" i="0" u="none" strike="noStrike" cap="none">
                <a:solidFill>
                  <a:schemeClr val="lt1"/>
                </a:solidFill>
                <a:latin typeface="Montserrat ExtraBold"/>
                <a:ea typeface="Montserrat ExtraBold"/>
                <a:cs typeface="Montserrat ExtraBold"/>
                <a:sym typeface="Montserrat ExtraBold"/>
              </a:rPr>
              <a:t>Our questioning</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11"/>
          <p:cNvGrpSpPr/>
          <p:nvPr/>
        </p:nvGrpSpPr>
        <p:grpSpPr>
          <a:xfrm>
            <a:off x="1350402" y="3067370"/>
            <a:ext cx="59936" cy="151607"/>
            <a:chOff x="1350402" y="3067370"/>
            <a:chExt cx="59936" cy="151607"/>
          </a:xfrm>
        </p:grpSpPr>
        <p:sp>
          <p:nvSpPr>
            <p:cNvPr id="171" name="Google Shape;171;p11"/>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1"/>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5</a:t>
            </a:fld>
            <a:endParaRPr/>
          </a:p>
        </p:txBody>
      </p:sp>
      <p:pic>
        <p:nvPicPr>
          <p:cNvPr id="2" name="full video app">
            <a:hlinkClick r:id="" action="ppaction://media"/>
            <a:extLst>
              <a:ext uri="{FF2B5EF4-FFF2-40B4-BE49-F238E27FC236}">
                <a16:creationId xmlns:a16="http://schemas.microsoft.com/office/drawing/2014/main" id="{87557053-77EE-4AA5-8E26-957494AA31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3462" y="0"/>
            <a:ext cx="7637076" cy="46380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5"/>
          <p:cNvSpPr txBox="1">
            <a:spLocks noGrp="1"/>
          </p:cNvSpPr>
          <p:nvPr>
            <p:ph type="title" idx="4294967295"/>
          </p:nvPr>
        </p:nvSpPr>
        <p:spPr>
          <a:xfrm>
            <a:off x="1870568" y="2401980"/>
            <a:ext cx="1597200" cy="5864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fr-FR" sz="1600">
                <a:solidFill>
                  <a:schemeClr val="accent2"/>
                </a:solidFill>
              </a:rPr>
              <a:t>DATA COLLECTION</a:t>
            </a:r>
            <a:endParaRPr sz="1600">
              <a:solidFill>
                <a:schemeClr val="accent2"/>
              </a:solidFill>
            </a:endParaRPr>
          </a:p>
        </p:txBody>
      </p:sp>
      <p:sp>
        <p:nvSpPr>
          <p:cNvPr id="180" name="Google Shape;180;p5"/>
          <p:cNvSpPr txBox="1">
            <a:spLocks noGrp="1"/>
          </p:cNvSpPr>
          <p:nvPr>
            <p:ph type="title" idx="4294967295"/>
          </p:nvPr>
        </p:nvSpPr>
        <p:spPr>
          <a:xfrm>
            <a:off x="3773400" y="2486743"/>
            <a:ext cx="1597200" cy="38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fr-FR" sz="1600">
                <a:solidFill>
                  <a:schemeClr val="accent2"/>
                </a:solidFill>
              </a:rPr>
              <a:t>MODELING</a:t>
            </a:r>
            <a:endParaRPr sz="1600">
              <a:solidFill>
                <a:schemeClr val="accent2"/>
              </a:solidFill>
            </a:endParaRPr>
          </a:p>
        </p:txBody>
      </p:sp>
      <p:sp>
        <p:nvSpPr>
          <p:cNvPr id="181" name="Google Shape;181;p5"/>
          <p:cNvSpPr txBox="1">
            <a:spLocks noGrp="1"/>
          </p:cNvSpPr>
          <p:nvPr>
            <p:ph type="title" idx="4294967295"/>
          </p:nvPr>
        </p:nvSpPr>
        <p:spPr>
          <a:xfrm>
            <a:off x="5694128" y="2486983"/>
            <a:ext cx="1730075" cy="38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fr-FR" sz="1600">
                <a:solidFill>
                  <a:schemeClr val="accent2"/>
                </a:solidFill>
              </a:rPr>
              <a:t>DEPLOYMENT</a:t>
            </a:r>
            <a:endParaRPr sz="1600">
              <a:solidFill>
                <a:schemeClr val="accent2"/>
              </a:solidFill>
            </a:endParaRPr>
          </a:p>
        </p:txBody>
      </p:sp>
      <p:sp>
        <p:nvSpPr>
          <p:cNvPr id="182" name="Google Shape;182;p5"/>
          <p:cNvSpPr/>
          <p:nvPr/>
        </p:nvSpPr>
        <p:spPr>
          <a:xfrm>
            <a:off x="2316514" y="1657616"/>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5"/>
          <p:cNvSpPr/>
          <p:nvPr/>
        </p:nvSpPr>
        <p:spPr>
          <a:xfrm>
            <a:off x="4218844" y="2963201"/>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5"/>
          <p:cNvSpPr/>
          <p:nvPr/>
        </p:nvSpPr>
        <p:spPr>
          <a:xfrm>
            <a:off x="6197050" y="1677850"/>
            <a:ext cx="724200" cy="724200"/>
          </a:xfrm>
          <a:prstGeom prst="donut">
            <a:avLst>
              <a:gd name="adj" fmla="val 11487"/>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5" name="Google Shape;185;p5"/>
          <p:cNvCxnSpPr>
            <a:endCxn id="183" idx="1"/>
          </p:cNvCxnSpPr>
          <p:nvPr/>
        </p:nvCxnSpPr>
        <p:spPr>
          <a:xfrm>
            <a:off x="2925101" y="2295858"/>
            <a:ext cx="1399800" cy="773400"/>
          </a:xfrm>
          <a:prstGeom prst="straightConnector1">
            <a:avLst/>
          </a:prstGeom>
          <a:noFill/>
          <a:ln w="9525" cap="flat" cmpd="sng">
            <a:solidFill>
              <a:schemeClr val="accent1"/>
            </a:solidFill>
            <a:prstDash val="solid"/>
            <a:round/>
            <a:headEnd type="none" w="sm" len="sm"/>
            <a:tailEnd type="none" w="sm" len="sm"/>
          </a:ln>
        </p:spPr>
      </p:cxnSp>
      <p:cxnSp>
        <p:nvCxnSpPr>
          <p:cNvPr id="186" name="Google Shape;186;p5"/>
          <p:cNvCxnSpPr>
            <a:stCxn id="183" idx="7"/>
            <a:endCxn id="184" idx="3"/>
          </p:cNvCxnSpPr>
          <p:nvPr/>
        </p:nvCxnSpPr>
        <p:spPr>
          <a:xfrm rot="10800000" flipH="1">
            <a:off x="4836988" y="2295858"/>
            <a:ext cx="1466100" cy="773400"/>
          </a:xfrm>
          <a:prstGeom prst="straightConnector1">
            <a:avLst/>
          </a:prstGeom>
          <a:noFill/>
          <a:ln w="9525" cap="flat" cmpd="sng">
            <a:solidFill>
              <a:schemeClr val="accent1"/>
            </a:solidFill>
            <a:prstDash val="solid"/>
            <a:round/>
            <a:headEnd type="none" w="sm" len="sm"/>
            <a:tailEnd type="none" w="sm" len="sm"/>
          </a:ln>
        </p:spPr>
      </p:cxnSp>
      <p:grpSp>
        <p:nvGrpSpPr>
          <p:cNvPr id="187" name="Google Shape;187;p5"/>
          <p:cNvGrpSpPr/>
          <p:nvPr/>
        </p:nvGrpSpPr>
        <p:grpSpPr>
          <a:xfrm>
            <a:off x="6379643" y="1893830"/>
            <a:ext cx="359015" cy="358633"/>
            <a:chOff x="1309875" y="1499912"/>
            <a:chExt cx="359015" cy="358633"/>
          </a:xfrm>
        </p:grpSpPr>
        <p:sp>
          <p:nvSpPr>
            <p:cNvPr id="188" name="Google Shape;188;p5"/>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5"/>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5"/>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5"/>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5"/>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 name="Google Shape;197;p5"/>
          <p:cNvGrpSpPr/>
          <p:nvPr/>
        </p:nvGrpSpPr>
        <p:grpSpPr>
          <a:xfrm>
            <a:off x="2500634" y="1888648"/>
            <a:ext cx="337069" cy="302592"/>
            <a:chOff x="3441065" y="4302505"/>
            <a:chExt cx="337069" cy="302592"/>
          </a:xfrm>
        </p:grpSpPr>
        <p:sp>
          <p:nvSpPr>
            <p:cNvPr id="198" name="Google Shape;198;p5"/>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1" name="Google Shape;211;p5"/>
          <p:cNvSpPr/>
          <p:nvPr/>
        </p:nvSpPr>
        <p:spPr>
          <a:xfrm>
            <a:off x="4401433" y="3146084"/>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3" name="Google Shape;213;p5"/>
          <p:cNvGrpSpPr/>
          <p:nvPr/>
        </p:nvGrpSpPr>
        <p:grpSpPr>
          <a:xfrm>
            <a:off x="629692" y="1105264"/>
            <a:ext cx="144992" cy="269769"/>
            <a:chOff x="629692" y="1105264"/>
            <a:chExt cx="144992" cy="269769"/>
          </a:xfrm>
        </p:grpSpPr>
        <p:sp>
          <p:nvSpPr>
            <p:cNvPr id="214" name="Google Shape;214;p5"/>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 name="Google Shape;216;p5">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T</a:t>
            </a:r>
            <a:endParaRPr sz="1600" b="1" i="0" u="none" strike="noStrike" cap="none">
              <a:solidFill>
                <a:srgbClr val="000000"/>
              </a:solidFill>
              <a:latin typeface="Arial"/>
              <a:ea typeface="Arial"/>
              <a:cs typeface="Arial"/>
              <a:sym typeface="Arial"/>
            </a:endParaRPr>
          </a:p>
        </p:txBody>
      </p:sp>
      <p:sp>
        <p:nvSpPr>
          <p:cNvPr id="217" name="Google Shape;217;p5">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00" b="1" i="0" u="none" strike="noStrike" cap="none">
                <a:solidFill>
                  <a:schemeClr val="lt1"/>
                </a:solidFill>
                <a:latin typeface="Montserrat"/>
                <a:ea typeface="Montserrat"/>
                <a:cs typeface="Montserrat"/>
                <a:sym typeface="Montserrat"/>
              </a:rPr>
              <a:t>3</a:t>
            </a:r>
            <a:endParaRPr sz="1000" b="0" i="0" u="none" strike="noStrike" cap="none">
              <a:solidFill>
                <a:srgbClr val="000000"/>
              </a:solidFill>
              <a:latin typeface="Arial"/>
              <a:ea typeface="Arial"/>
              <a:cs typeface="Arial"/>
              <a:sym typeface="Arial"/>
            </a:endParaRPr>
          </a:p>
        </p:txBody>
      </p:sp>
      <p:sp>
        <p:nvSpPr>
          <p:cNvPr id="218" name="Google Shape;218;p5">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219" name="Google Shape;219;p5">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220" name="Google Shape;220;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6</a:t>
            </a:fld>
            <a:endParaRPr/>
          </a:p>
        </p:txBody>
      </p:sp>
      <p:sp>
        <p:nvSpPr>
          <p:cNvPr id="221" name="Google Shape;221;p5"/>
          <p:cNvSpPr txBox="1"/>
          <p:nvPr/>
        </p:nvSpPr>
        <p:spPr>
          <a:xfrm>
            <a:off x="2565598" y="191827"/>
            <a:ext cx="4012800" cy="91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0" i="0" u="none" strike="noStrike" cap="none">
                <a:solidFill>
                  <a:schemeClr val="accent1"/>
                </a:solidFill>
                <a:latin typeface="Montserrat ExtraBold"/>
                <a:ea typeface="Montserrat ExtraBold"/>
                <a:cs typeface="Montserrat ExtraBold"/>
                <a:sym typeface="Montserrat ExtraBold"/>
              </a:rPr>
              <a:t>We followed 3 steps</a:t>
            </a:r>
            <a:endParaRPr sz="2100" b="0" i="0" u="none" strike="noStrike" cap="none">
              <a:solidFill>
                <a:schemeClr val="accent1"/>
              </a:solidFill>
              <a:latin typeface="Montserrat ExtraBold"/>
              <a:ea typeface="Montserrat ExtraBold"/>
              <a:cs typeface="Montserrat ExtraBold"/>
              <a:sym typeface="Montserrat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500"/>
                                        <p:tgtEl>
                                          <p:spTgt spid="18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97"/>
                                        </p:tgtEl>
                                        <p:attrNameLst>
                                          <p:attrName>style.visibility</p:attrName>
                                        </p:attrNameLst>
                                      </p:cBhvr>
                                      <p:to>
                                        <p:strVal val="visible"/>
                                      </p:to>
                                    </p:set>
                                    <p:anim calcmode="lin" valueType="num">
                                      <p:cBhvr additive="base">
                                        <p:cTn id="10" dur="500"/>
                                        <p:tgtEl>
                                          <p:spTgt spid="197"/>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 calcmode="lin" valueType="num">
                                      <p:cBhvr additive="base">
                                        <p:cTn id="13" dur="500"/>
                                        <p:tgtEl>
                                          <p:spTgt spid="17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1"/>
                                        </p:tgtEl>
                                        <p:attrNameLst>
                                          <p:attrName>style.visibility</p:attrName>
                                        </p:attrNameLst>
                                      </p:cBhvr>
                                      <p:to>
                                        <p:strVal val="visible"/>
                                      </p:to>
                                    </p:set>
                                    <p:anim calcmode="lin" valueType="num">
                                      <p:cBhvr additive="base">
                                        <p:cTn id="18" dur="500"/>
                                        <p:tgtEl>
                                          <p:spTgt spid="21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3"/>
                                        </p:tgtEl>
                                        <p:attrNameLst>
                                          <p:attrName>style.visibility</p:attrName>
                                        </p:attrNameLst>
                                      </p:cBhvr>
                                      <p:to>
                                        <p:strVal val="visible"/>
                                      </p:to>
                                    </p:set>
                                    <p:anim calcmode="lin" valueType="num">
                                      <p:cBhvr additive="base">
                                        <p:cTn id="21" dur="500"/>
                                        <p:tgtEl>
                                          <p:spTgt spid="183"/>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80"/>
                                        </p:tgtEl>
                                        <p:attrNameLst>
                                          <p:attrName>style.visibility</p:attrName>
                                        </p:attrNameLst>
                                      </p:cBhvr>
                                      <p:to>
                                        <p:strVal val="visible"/>
                                      </p:to>
                                    </p:set>
                                    <p:anim calcmode="lin" valueType="num">
                                      <p:cBhvr additive="base">
                                        <p:cTn id="24" dur="500"/>
                                        <p:tgtEl>
                                          <p:spTgt spid="180"/>
                                        </p:tgtEl>
                                        <p:attrNameLst>
                                          <p:attrName>ppt_y</p:attrName>
                                        </p:attrNameLst>
                                      </p:cBhvr>
                                      <p:tavLst>
                                        <p:tav tm="0">
                                          <p:val>
                                            <p:strVal val="#ppt_y+1"/>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5"/>
                                        </p:tgtEl>
                                        <p:attrNameLst>
                                          <p:attrName>style.visibility</p:attrName>
                                        </p:attrNameLst>
                                      </p:cBhvr>
                                      <p:to>
                                        <p:strVal val="visible"/>
                                      </p:to>
                                    </p:set>
                                    <p:anim calcmode="lin" valueType="num">
                                      <p:cBhvr additive="base">
                                        <p:cTn id="27" dur="500"/>
                                        <p:tgtEl>
                                          <p:spTgt spid="18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6"/>
                                        </p:tgtEl>
                                        <p:attrNameLst>
                                          <p:attrName>style.visibility</p:attrName>
                                        </p:attrNameLst>
                                      </p:cBhvr>
                                      <p:to>
                                        <p:strVal val="visible"/>
                                      </p:to>
                                    </p:set>
                                    <p:anim calcmode="lin" valueType="num">
                                      <p:cBhvr additive="base">
                                        <p:cTn id="32" dur="500"/>
                                        <p:tgtEl>
                                          <p:spTgt spid="186"/>
                                        </p:tgtEl>
                                        <p:attrNameLst>
                                          <p:attrName>ppt_y</p:attrName>
                                        </p:attrNameLst>
                                      </p:cBhvr>
                                      <p:tavLst>
                                        <p:tav tm="0">
                                          <p:val>
                                            <p:strVal val="#ppt_y+1"/>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4"/>
                                        </p:tgtEl>
                                        <p:attrNameLst>
                                          <p:attrName>style.visibility</p:attrName>
                                        </p:attrNameLst>
                                      </p:cBhvr>
                                      <p:to>
                                        <p:strVal val="visible"/>
                                      </p:to>
                                    </p:set>
                                    <p:anim calcmode="lin" valueType="num">
                                      <p:cBhvr additive="base">
                                        <p:cTn id="35" dur="500"/>
                                        <p:tgtEl>
                                          <p:spTgt spid="184"/>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87"/>
                                        </p:tgtEl>
                                        <p:attrNameLst>
                                          <p:attrName>style.visibility</p:attrName>
                                        </p:attrNameLst>
                                      </p:cBhvr>
                                      <p:to>
                                        <p:strVal val="visible"/>
                                      </p:to>
                                    </p:set>
                                    <p:anim calcmode="lin" valueType="num">
                                      <p:cBhvr additive="base">
                                        <p:cTn id="38" dur="500"/>
                                        <p:tgtEl>
                                          <p:spTgt spid="187"/>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1"/>
                                        </p:tgtEl>
                                        <p:attrNameLst>
                                          <p:attrName>style.visibility</p:attrName>
                                        </p:attrNameLst>
                                      </p:cBhvr>
                                      <p:to>
                                        <p:strVal val="visible"/>
                                      </p:to>
                                    </p:set>
                                    <p:anim calcmode="lin" valueType="num">
                                      <p:cBhvr additive="base">
                                        <p:cTn id="41" dur="500"/>
                                        <p:tgtEl>
                                          <p:spTgt spid="1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grpSp>
        <p:nvGrpSpPr>
          <p:cNvPr id="226" name="Google Shape;226;p6"/>
          <p:cNvGrpSpPr/>
          <p:nvPr/>
        </p:nvGrpSpPr>
        <p:grpSpPr>
          <a:xfrm>
            <a:off x="702188" y="1262910"/>
            <a:ext cx="4568898" cy="3072424"/>
            <a:chOff x="235800" y="830650"/>
            <a:chExt cx="6978450" cy="4588844"/>
          </a:xfrm>
        </p:grpSpPr>
        <p:sp>
          <p:nvSpPr>
            <p:cNvPr id="227" name="Google Shape;227;p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 name="Google Shape;233;p6"/>
          <p:cNvSpPr/>
          <p:nvPr/>
        </p:nvSpPr>
        <p:spPr>
          <a:xfrm flipH="1">
            <a:off x="1575559" y="2354554"/>
            <a:ext cx="154481" cy="265177"/>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0000"/>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
          <p:cNvSpPr/>
          <p:nvPr/>
        </p:nvSpPr>
        <p:spPr>
          <a:xfrm>
            <a:off x="2838400" y="2149143"/>
            <a:ext cx="188766" cy="241235"/>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C000"/>
          </a:solid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6" name="Google Shape;236;p6"/>
          <p:cNvGrpSpPr/>
          <p:nvPr/>
        </p:nvGrpSpPr>
        <p:grpSpPr>
          <a:xfrm>
            <a:off x="629692" y="1105264"/>
            <a:ext cx="144992" cy="269769"/>
            <a:chOff x="629692" y="1105264"/>
            <a:chExt cx="144992" cy="269769"/>
          </a:xfrm>
        </p:grpSpPr>
        <p:sp>
          <p:nvSpPr>
            <p:cNvPr id="237" name="Google Shape;237;p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9" name="Google Shape;239;p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T</a:t>
            </a:r>
            <a:endParaRPr sz="1600" b="1" i="0" u="none" strike="noStrike" cap="none">
              <a:solidFill>
                <a:srgbClr val="000000"/>
              </a:solidFill>
              <a:latin typeface="Arial"/>
              <a:ea typeface="Arial"/>
              <a:cs typeface="Arial"/>
              <a:sym typeface="Arial"/>
            </a:endParaRPr>
          </a:p>
        </p:txBody>
      </p:sp>
      <p:sp>
        <p:nvSpPr>
          <p:cNvPr id="240" name="Google Shape;240;p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00" b="1" i="0" u="none" strike="noStrike" cap="none">
                <a:solidFill>
                  <a:schemeClr val="lt1"/>
                </a:solidFill>
                <a:latin typeface="Montserrat"/>
                <a:ea typeface="Montserrat"/>
                <a:cs typeface="Montserrat"/>
                <a:sym typeface="Montserrat"/>
              </a:rPr>
              <a:t>3</a:t>
            </a:r>
            <a:endParaRPr sz="1000" b="0" i="0" u="none" strike="noStrike" cap="none">
              <a:solidFill>
                <a:srgbClr val="000000"/>
              </a:solidFill>
              <a:latin typeface="Arial"/>
              <a:ea typeface="Arial"/>
              <a:cs typeface="Arial"/>
              <a:sym typeface="Arial"/>
            </a:endParaRPr>
          </a:p>
        </p:txBody>
      </p:sp>
      <p:sp>
        <p:nvSpPr>
          <p:cNvPr id="241" name="Google Shape;241;p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242" name="Google Shape;242;p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243" name="Google Shape;243;p6"/>
          <p:cNvSpPr/>
          <p:nvPr/>
        </p:nvSpPr>
        <p:spPr>
          <a:xfrm>
            <a:off x="1411196" y="1893613"/>
            <a:ext cx="188766" cy="241235"/>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C000"/>
          </a:solid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
          <p:cNvSpPr/>
          <p:nvPr/>
        </p:nvSpPr>
        <p:spPr>
          <a:xfrm>
            <a:off x="3921736" y="1797339"/>
            <a:ext cx="188766" cy="241235"/>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C000"/>
          </a:solid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
          <p:cNvSpPr/>
          <p:nvPr/>
        </p:nvSpPr>
        <p:spPr>
          <a:xfrm>
            <a:off x="4370234" y="2343089"/>
            <a:ext cx="188766" cy="241235"/>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FF00"/>
          </a:solid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
          <p:cNvSpPr/>
          <p:nvPr/>
        </p:nvSpPr>
        <p:spPr>
          <a:xfrm>
            <a:off x="3425077" y="2451132"/>
            <a:ext cx="188766" cy="241235"/>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FF00"/>
          </a:solid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
          <p:cNvSpPr txBox="1"/>
          <p:nvPr/>
        </p:nvSpPr>
        <p:spPr>
          <a:xfrm>
            <a:off x="6739847" y="1560801"/>
            <a:ext cx="1912108"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Montserrat"/>
                <a:ea typeface="Montserrat"/>
                <a:cs typeface="Montserrat"/>
                <a:sym typeface="Montserrat"/>
              </a:rPr>
              <a:t>Crunchbase</a:t>
            </a:r>
            <a:endParaRPr sz="1400" b="0" i="0" u="none" strike="noStrike" cap="none">
              <a:solidFill>
                <a:srgbClr val="000000"/>
              </a:solidFill>
              <a:latin typeface="Arial"/>
              <a:ea typeface="Arial"/>
              <a:cs typeface="Arial"/>
              <a:sym typeface="Arial"/>
            </a:endParaRPr>
          </a:p>
        </p:txBody>
      </p:sp>
      <p:sp>
        <p:nvSpPr>
          <p:cNvPr id="248" name="Google Shape;248;p6"/>
          <p:cNvSpPr txBox="1"/>
          <p:nvPr/>
        </p:nvSpPr>
        <p:spPr>
          <a:xfrm>
            <a:off x="6739847" y="2080809"/>
            <a:ext cx="191210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Montserrat"/>
                <a:ea typeface="Montserrat"/>
                <a:cs typeface="Montserrat"/>
                <a:sym typeface="Montserrat"/>
              </a:rPr>
              <a:t>Twitter</a:t>
            </a:r>
            <a:endParaRPr sz="1400" b="0" i="0" u="none" strike="noStrike" cap="none">
              <a:solidFill>
                <a:srgbClr val="000000"/>
              </a:solidFill>
              <a:latin typeface="Arial"/>
              <a:ea typeface="Arial"/>
              <a:cs typeface="Arial"/>
              <a:sym typeface="Arial"/>
            </a:endParaRPr>
          </a:p>
        </p:txBody>
      </p:sp>
      <p:sp>
        <p:nvSpPr>
          <p:cNvPr id="249" name="Google Shape;249;p6"/>
          <p:cNvSpPr txBox="1"/>
          <p:nvPr/>
        </p:nvSpPr>
        <p:spPr>
          <a:xfrm>
            <a:off x="6739847" y="2622941"/>
            <a:ext cx="1912108"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Montserrat"/>
                <a:ea typeface="Montserrat"/>
                <a:cs typeface="Montserrat"/>
                <a:sym typeface="Montserrat"/>
              </a:rPr>
              <a:t>Yahoo Finance</a:t>
            </a:r>
            <a:endParaRPr sz="1400" b="0" i="0" u="none" strike="noStrike" cap="none">
              <a:solidFill>
                <a:srgbClr val="000000"/>
              </a:solidFill>
              <a:latin typeface="Arial"/>
              <a:ea typeface="Arial"/>
              <a:cs typeface="Arial"/>
              <a:sym typeface="Arial"/>
            </a:endParaRPr>
          </a:p>
        </p:txBody>
      </p:sp>
      <p:sp>
        <p:nvSpPr>
          <p:cNvPr id="250" name="Google Shape;250;p6"/>
          <p:cNvSpPr txBox="1"/>
          <p:nvPr/>
        </p:nvSpPr>
        <p:spPr>
          <a:xfrm>
            <a:off x="7022253" y="3750578"/>
            <a:ext cx="1324478" cy="116951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147 000 rows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More than 30 features</a:t>
            </a:r>
            <a:endParaRPr sz="1400" b="1" i="0" u="none" strike="noStrike" cap="none">
              <a:solidFill>
                <a:schemeClr val="lt1"/>
              </a:solidFill>
              <a:latin typeface="Montserrat"/>
              <a:ea typeface="Montserrat"/>
              <a:cs typeface="Montserrat"/>
              <a:sym typeface="Montserrat"/>
            </a:endParaRPr>
          </a:p>
        </p:txBody>
      </p:sp>
      <p:sp>
        <p:nvSpPr>
          <p:cNvPr id="251" name="Google Shape;251;p6"/>
          <p:cNvSpPr/>
          <p:nvPr/>
        </p:nvSpPr>
        <p:spPr>
          <a:xfrm>
            <a:off x="6113123" y="1560780"/>
            <a:ext cx="534256" cy="307777"/>
          </a:xfrm>
          <a:prstGeom prst="rightArrow">
            <a:avLst>
              <a:gd name="adj1" fmla="val 50000"/>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2" name="Google Shape;252;p6"/>
          <p:cNvSpPr/>
          <p:nvPr/>
        </p:nvSpPr>
        <p:spPr>
          <a:xfrm>
            <a:off x="6113656" y="2082601"/>
            <a:ext cx="534256" cy="307777"/>
          </a:xfrm>
          <a:prstGeom prst="rightArrow">
            <a:avLst>
              <a:gd name="adj1" fmla="val 50000"/>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3" name="Google Shape;253;p6"/>
          <p:cNvSpPr/>
          <p:nvPr/>
        </p:nvSpPr>
        <p:spPr>
          <a:xfrm>
            <a:off x="6113123" y="2604422"/>
            <a:ext cx="534256" cy="307777"/>
          </a:xfrm>
          <a:prstGeom prst="rightArrow">
            <a:avLst>
              <a:gd name="adj1" fmla="val 50000"/>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4" name="Google Shape;254;p6"/>
          <p:cNvSpPr/>
          <p:nvPr/>
        </p:nvSpPr>
        <p:spPr>
          <a:xfrm>
            <a:off x="7509255" y="3115066"/>
            <a:ext cx="350475" cy="543082"/>
          </a:xfrm>
          <a:prstGeom prst="downArrow">
            <a:avLst>
              <a:gd name="adj1" fmla="val 50000"/>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5" name="Google Shape;255;p6"/>
          <p:cNvSpPr txBox="1"/>
          <p:nvPr/>
        </p:nvSpPr>
        <p:spPr>
          <a:xfrm>
            <a:off x="2565598" y="191827"/>
            <a:ext cx="4012804" cy="91343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0" i="0" u="none" strike="noStrike" cap="none">
                <a:solidFill>
                  <a:schemeClr val="accent1"/>
                </a:solidFill>
                <a:latin typeface="Montserrat ExtraBold"/>
                <a:ea typeface="Montserrat ExtraBold"/>
                <a:cs typeface="Montserrat ExtraBold"/>
                <a:sym typeface="Montserrat ExtraBold"/>
              </a:rPr>
              <a:t>Our data</a:t>
            </a:r>
            <a:endParaRPr sz="2100" b="0" i="0" u="none" strike="noStrike" cap="none">
              <a:solidFill>
                <a:schemeClr val="accent1"/>
              </a:solidFill>
              <a:latin typeface="Montserrat ExtraBold"/>
              <a:ea typeface="Montserrat ExtraBold"/>
              <a:cs typeface="Montserrat ExtraBold"/>
              <a:sym typeface="Montserrat ExtraBold"/>
            </a:endParaRPr>
          </a:p>
        </p:txBody>
      </p:sp>
      <p:sp>
        <p:nvSpPr>
          <p:cNvPr id="256" name="Google Shape;256;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7</a:t>
            </a:fld>
            <a:endParaRPr/>
          </a:p>
        </p:txBody>
      </p:sp>
      <p:sp>
        <p:nvSpPr>
          <p:cNvPr id="257" name="Google Shape;257;p6"/>
          <p:cNvSpPr/>
          <p:nvPr/>
        </p:nvSpPr>
        <p:spPr>
          <a:xfrm rot="5400000">
            <a:off x="6575555" y="4411341"/>
            <a:ext cx="350400" cy="543000"/>
          </a:xfrm>
          <a:prstGeom prst="downArrow">
            <a:avLst>
              <a:gd name="adj1" fmla="val 50000"/>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8" name="Google Shape;258;p6"/>
          <p:cNvSpPr txBox="1"/>
          <p:nvPr/>
        </p:nvSpPr>
        <p:spPr>
          <a:xfrm>
            <a:off x="5246925" y="4475875"/>
            <a:ext cx="1166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5 features</a:t>
            </a:r>
            <a:endParaRPr sz="1400" b="1" i="0" u="none" strike="noStrike" cap="none">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500"/>
                                        <p:tgtEl>
                                          <p:spTgt spid="251"/>
                                        </p:tgtEl>
                                      </p:cBhvr>
                                    </p:animEffect>
                                  </p:childTnLst>
                                </p:cTn>
                              </p:par>
                              <p:par>
                                <p:cTn id="8" presetID="10" presetClass="entr" presetSubtype="0" fill="hold" nodeType="withEffect">
                                  <p:stCondLst>
                                    <p:cond delay="0"/>
                                  </p:stCondLst>
                                  <p:childTnLst>
                                    <p:set>
                                      <p:cBhvr>
                                        <p:cTn id="9" dur="1" fill="hold">
                                          <p:stCondLst>
                                            <p:cond delay="0"/>
                                          </p:stCondLst>
                                        </p:cTn>
                                        <p:tgtEl>
                                          <p:spTgt spid="247"/>
                                        </p:tgtEl>
                                        <p:attrNameLst>
                                          <p:attrName>style.visibility</p:attrName>
                                        </p:attrNameLst>
                                      </p:cBhvr>
                                      <p:to>
                                        <p:strVal val="visible"/>
                                      </p:to>
                                    </p:set>
                                    <p:animEffect transition="in" filter="fade">
                                      <p:cBhvr>
                                        <p:cTn id="10" dur="500"/>
                                        <p:tgtEl>
                                          <p:spTgt spid="2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2"/>
                                        </p:tgtEl>
                                        <p:attrNameLst>
                                          <p:attrName>style.visibility</p:attrName>
                                        </p:attrNameLst>
                                      </p:cBhvr>
                                      <p:to>
                                        <p:strVal val="visible"/>
                                      </p:to>
                                    </p:set>
                                    <p:animEffect transition="in" filter="fade">
                                      <p:cBhvr>
                                        <p:cTn id="15" dur="500"/>
                                        <p:tgtEl>
                                          <p:spTgt spid="252"/>
                                        </p:tgtEl>
                                      </p:cBhvr>
                                    </p:animEffect>
                                  </p:childTnLst>
                                </p:cTn>
                              </p:par>
                              <p:par>
                                <p:cTn id="16" presetID="10" presetClass="entr" presetSubtype="0" fill="hold" nodeType="withEffect">
                                  <p:stCondLst>
                                    <p:cond delay="0"/>
                                  </p:stCondLst>
                                  <p:childTnLst>
                                    <p:set>
                                      <p:cBhvr>
                                        <p:cTn id="17" dur="1" fill="hold">
                                          <p:stCondLst>
                                            <p:cond delay="0"/>
                                          </p:stCondLst>
                                        </p:cTn>
                                        <p:tgtEl>
                                          <p:spTgt spid="248"/>
                                        </p:tgtEl>
                                        <p:attrNameLst>
                                          <p:attrName>style.visibility</p:attrName>
                                        </p:attrNameLst>
                                      </p:cBhvr>
                                      <p:to>
                                        <p:strVal val="visible"/>
                                      </p:to>
                                    </p:set>
                                    <p:animEffect transition="in" filter="fade">
                                      <p:cBhvr>
                                        <p:cTn id="18" dur="500"/>
                                        <p:tgtEl>
                                          <p:spTgt spid="2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fade">
                                      <p:cBhvr>
                                        <p:cTn id="23" dur="500"/>
                                        <p:tgtEl>
                                          <p:spTgt spid="253"/>
                                        </p:tgtEl>
                                      </p:cBhvr>
                                    </p:animEffect>
                                  </p:childTnLst>
                                </p:cTn>
                              </p:par>
                              <p:par>
                                <p:cTn id="24" presetID="10" presetClass="entr" presetSubtype="0" fill="hold" nodeType="withEffect">
                                  <p:stCondLst>
                                    <p:cond delay="0"/>
                                  </p:stCondLst>
                                  <p:childTnLst>
                                    <p:set>
                                      <p:cBhvr>
                                        <p:cTn id="25" dur="1" fill="hold">
                                          <p:stCondLst>
                                            <p:cond delay="0"/>
                                          </p:stCondLst>
                                        </p:cTn>
                                        <p:tgtEl>
                                          <p:spTgt spid="249"/>
                                        </p:tgtEl>
                                        <p:attrNameLst>
                                          <p:attrName>style.visibility</p:attrName>
                                        </p:attrNameLst>
                                      </p:cBhvr>
                                      <p:to>
                                        <p:strVal val="visible"/>
                                      </p:to>
                                    </p:set>
                                    <p:animEffect transition="in" filter="fade">
                                      <p:cBhvr>
                                        <p:cTn id="26" dur="500"/>
                                        <p:tgtEl>
                                          <p:spTgt spid="24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4"/>
                                        </p:tgtEl>
                                        <p:attrNameLst>
                                          <p:attrName>style.visibility</p:attrName>
                                        </p:attrNameLst>
                                      </p:cBhvr>
                                      <p:to>
                                        <p:strVal val="visible"/>
                                      </p:to>
                                    </p:set>
                                    <p:anim calcmode="lin" valueType="num">
                                      <p:cBhvr additive="base">
                                        <p:cTn id="31" dur="500"/>
                                        <p:tgtEl>
                                          <p:spTgt spid="254"/>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50"/>
                                        </p:tgtEl>
                                        <p:attrNameLst>
                                          <p:attrName>style.visibility</p:attrName>
                                        </p:attrNameLst>
                                      </p:cBhvr>
                                      <p:to>
                                        <p:strVal val="visible"/>
                                      </p:to>
                                    </p:set>
                                    <p:anim calcmode="lin" valueType="num">
                                      <p:cBhvr additive="base">
                                        <p:cTn id="34" dur="500"/>
                                        <p:tgtEl>
                                          <p:spTgt spid="25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7"/>
                                        </p:tgtEl>
                                        <p:attrNameLst>
                                          <p:attrName>style.visibility</p:attrName>
                                        </p:attrNameLst>
                                      </p:cBhvr>
                                      <p:to>
                                        <p:strVal val="visible"/>
                                      </p:to>
                                    </p:set>
                                    <p:anim calcmode="lin" valueType="num">
                                      <p:cBhvr additive="base">
                                        <p:cTn id="39" dur="500"/>
                                        <p:tgtEl>
                                          <p:spTgt spid="257"/>
                                        </p:tgtEl>
                                        <p:attrNameLst>
                                          <p:attrName>ppt_y</p:attrName>
                                        </p:attrNameLst>
                                      </p:cBhvr>
                                      <p:tavLst>
                                        <p:tav tm="0">
                                          <p:val>
                                            <p:strVal val="#ppt_y+1"/>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58"/>
                                        </p:tgtEl>
                                        <p:attrNameLst>
                                          <p:attrName>style.visibility</p:attrName>
                                        </p:attrNameLst>
                                      </p:cBhvr>
                                      <p:to>
                                        <p:strVal val="visible"/>
                                      </p:to>
                                    </p:set>
                                    <p:anim calcmode="lin" valueType="num">
                                      <p:cBhvr additive="base">
                                        <p:cTn id="42" dur="500"/>
                                        <p:tgtEl>
                                          <p:spTgt spid="2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8"/>
          <p:cNvSpPr txBox="1">
            <a:spLocks noGrp="1"/>
          </p:cNvSpPr>
          <p:nvPr>
            <p:ph type="title" idx="2"/>
          </p:nvPr>
        </p:nvSpPr>
        <p:spPr>
          <a:xfrm>
            <a:off x="404411" y="3111852"/>
            <a:ext cx="1597200" cy="55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fr-FR"/>
              <a:t>MACHINE LEARNING</a:t>
            </a:r>
            <a:endParaRPr/>
          </a:p>
        </p:txBody>
      </p:sp>
      <p:sp>
        <p:nvSpPr>
          <p:cNvPr id="264" name="Google Shape;264;p8"/>
          <p:cNvSpPr txBox="1">
            <a:spLocks noGrp="1"/>
          </p:cNvSpPr>
          <p:nvPr>
            <p:ph type="subTitle" idx="1"/>
          </p:nvPr>
        </p:nvSpPr>
        <p:spPr>
          <a:xfrm>
            <a:off x="404411" y="3709828"/>
            <a:ext cx="1597200" cy="82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fr-FR" sz="1600"/>
              <a:t>Gradient Boosting Classifier</a:t>
            </a:r>
            <a:endParaRPr sz="1600"/>
          </a:p>
        </p:txBody>
      </p:sp>
      <p:sp>
        <p:nvSpPr>
          <p:cNvPr id="265" name="Google Shape;265;p8"/>
          <p:cNvSpPr txBox="1">
            <a:spLocks noGrp="1"/>
          </p:cNvSpPr>
          <p:nvPr>
            <p:ph type="title" idx="3"/>
          </p:nvPr>
        </p:nvSpPr>
        <p:spPr>
          <a:xfrm>
            <a:off x="2328471" y="3143101"/>
            <a:ext cx="1597200" cy="54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fr-FR"/>
              <a:t>ML </a:t>
            </a:r>
            <a:br>
              <a:rPr lang="fr-FR"/>
            </a:br>
            <a:r>
              <a:rPr lang="fr-FR"/>
              <a:t>result</a:t>
            </a:r>
            <a:endParaRPr/>
          </a:p>
        </p:txBody>
      </p:sp>
      <p:sp>
        <p:nvSpPr>
          <p:cNvPr id="266" name="Google Shape;266;p8"/>
          <p:cNvSpPr txBox="1">
            <a:spLocks noGrp="1"/>
          </p:cNvSpPr>
          <p:nvPr>
            <p:ph type="subTitle" idx="6"/>
          </p:nvPr>
        </p:nvSpPr>
        <p:spPr>
          <a:xfrm>
            <a:off x="2511650" y="3807825"/>
            <a:ext cx="12309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fr-FR" sz="1600"/>
              <a:t>Accuracy : </a:t>
            </a:r>
            <a:r>
              <a:rPr lang="fr-FR" sz="1800" b="1"/>
              <a:t>74,4%</a:t>
            </a:r>
            <a:endParaRPr/>
          </a:p>
          <a:p>
            <a:pPr marL="0" lvl="0" indent="0" algn="ctr" rtl="0">
              <a:lnSpc>
                <a:spcPct val="100000"/>
              </a:lnSpc>
              <a:spcBef>
                <a:spcPts val="0"/>
              </a:spcBef>
              <a:spcAft>
                <a:spcPts val="0"/>
              </a:spcAft>
              <a:buSzPts val="1400"/>
              <a:buNone/>
            </a:pPr>
            <a:endParaRPr sz="1600"/>
          </a:p>
        </p:txBody>
      </p:sp>
      <p:sp>
        <p:nvSpPr>
          <p:cNvPr id="267" name="Google Shape;267;p8"/>
          <p:cNvSpPr/>
          <p:nvPr/>
        </p:nvSpPr>
        <p:spPr>
          <a:xfrm>
            <a:off x="587561" y="1794377"/>
            <a:ext cx="1230900" cy="1230900"/>
          </a:xfrm>
          <a:prstGeom prst="donut">
            <a:avLst>
              <a:gd name="adj" fmla="val 6912"/>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8"/>
          <p:cNvSpPr/>
          <p:nvPr/>
        </p:nvSpPr>
        <p:spPr>
          <a:xfrm>
            <a:off x="2511650" y="1794375"/>
            <a:ext cx="1230900" cy="1230900"/>
          </a:xfrm>
          <a:prstGeom prst="donut">
            <a:avLst>
              <a:gd name="adj" fmla="val 6912"/>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8"/>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0" name="Google Shape;270;p8"/>
          <p:cNvGrpSpPr/>
          <p:nvPr/>
        </p:nvGrpSpPr>
        <p:grpSpPr>
          <a:xfrm>
            <a:off x="629692" y="1105264"/>
            <a:ext cx="144992" cy="269769"/>
            <a:chOff x="629692" y="1105264"/>
            <a:chExt cx="144992" cy="269769"/>
          </a:xfrm>
        </p:grpSpPr>
        <p:sp>
          <p:nvSpPr>
            <p:cNvPr id="271" name="Google Shape;271;p8"/>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8"/>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3" name="Google Shape;273;p8">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T</a:t>
            </a:r>
            <a:endParaRPr sz="1600" b="1" i="0" u="none" strike="noStrike" cap="none">
              <a:solidFill>
                <a:srgbClr val="000000"/>
              </a:solidFill>
              <a:latin typeface="Arial"/>
              <a:ea typeface="Arial"/>
              <a:cs typeface="Arial"/>
              <a:sym typeface="Arial"/>
            </a:endParaRPr>
          </a:p>
        </p:txBody>
      </p:sp>
      <p:sp>
        <p:nvSpPr>
          <p:cNvPr id="274" name="Google Shape;274;p8"/>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00" b="1" i="0" u="none" strike="noStrike" cap="none">
                <a:solidFill>
                  <a:schemeClr val="lt1"/>
                </a:solidFill>
                <a:latin typeface="Montserrat"/>
                <a:ea typeface="Montserrat"/>
                <a:cs typeface="Montserrat"/>
                <a:sym typeface="Montserrat"/>
              </a:rPr>
              <a:t>3</a:t>
            </a:r>
            <a:endParaRPr sz="1000" b="0" i="0" u="none" strike="noStrike" cap="none">
              <a:solidFill>
                <a:srgbClr val="000000"/>
              </a:solidFill>
              <a:latin typeface="Arial"/>
              <a:ea typeface="Arial"/>
              <a:cs typeface="Arial"/>
              <a:sym typeface="Arial"/>
            </a:endParaRPr>
          </a:p>
        </p:txBody>
      </p:sp>
      <p:sp>
        <p:nvSpPr>
          <p:cNvPr id="275" name="Google Shape;275;p8">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276" name="Google Shape;276;p8">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277" name="Google Shape;277;p8"/>
          <p:cNvSpPr txBox="1"/>
          <p:nvPr/>
        </p:nvSpPr>
        <p:spPr>
          <a:xfrm>
            <a:off x="2691165" y="2113529"/>
            <a:ext cx="871800" cy="646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fr-FR" sz="3600" b="1" i="0" u="none" strike="noStrike" cap="none">
                <a:solidFill>
                  <a:schemeClr val="l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78" name="Google Shape;278;p8"/>
          <p:cNvSpPr txBox="1"/>
          <p:nvPr/>
        </p:nvSpPr>
        <p:spPr>
          <a:xfrm>
            <a:off x="767076" y="2059763"/>
            <a:ext cx="871800" cy="646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fr-FR" sz="3600" b="1" i="0" u="none" strike="noStrike" cap="none">
                <a:solidFill>
                  <a:schemeClr val="lt1"/>
                </a:solidFill>
                <a:latin typeface="Arial"/>
                <a:ea typeface="Arial"/>
                <a:cs typeface="Arial"/>
                <a:sym typeface="Arial"/>
              </a:rPr>
              <a:t>ML</a:t>
            </a:r>
            <a:endParaRPr sz="1400" b="0" i="0" u="none" strike="noStrike" cap="none">
              <a:solidFill>
                <a:srgbClr val="000000"/>
              </a:solidFill>
              <a:latin typeface="Arial"/>
              <a:ea typeface="Arial"/>
              <a:cs typeface="Arial"/>
              <a:sym typeface="Arial"/>
            </a:endParaRPr>
          </a:p>
        </p:txBody>
      </p:sp>
      <p:sp>
        <p:nvSpPr>
          <p:cNvPr id="279" name="Google Shape;279;p8"/>
          <p:cNvSpPr txBox="1">
            <a:spLocks noGrp="1"/>
          </p:cNvSpPr>
          <p:nvPr>
            <p:ph type="sldNum" idx="12"/>
          </p:nvPr>
        </p:nvSpPr>
        <p:spPr>
          <a:xfrm>
            <a:off x="811390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8</a:t>
            </a:fld>
            <a:endParaRPr/>
          </a:p>
        </p:txBody>
      </p:sp>
      <p:sp>
        <p:nvSpPr>
          <p:cNvPr id="280" name="Google Shape;280;p8"/>
          <p:cNvSpPr/>
          <p:nvPr/>
        </p:nvSpPr>
        <p:spPr>
          <a:xfrm>
            <a:off x="5108469" y="1794383"/>
            <a:ext cx="1230900" cy="1230900"/>
          </a:xfrm>
          <a:prstGeom prst="donut">
            <a:avLst>
              <a:gd name="adj" fmla="val 6912"/>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8"/>
          <p:cNvSpPr txBox="1"/>
          <p:nvPr/>
        </p:nvSpPr>
        <p:spPr>
          <a:xfrm>
            <a:off x="5287996" y="2086663"/>
            <a:ext cx="871800" cy="646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fr-FR" sz="3600" b="1" i="0" u="none" strike="noStrike" cap="none">
                <a:solidFill>
                  <a:schemeClr val="lt1"/>
                </a:solidFill>
                <a:latin typeface="Arial"/>
                <a:ea typeface="Arial"/>
                <a:cs typeface="Arial"/>
                <a:sym typeface="Arial"/>
              </a:rPr>
              <a:t>DL</a:t>
            </a:r>
            <a:endParaRPr sz="1400" b="0" i="0" u="none" strike="noStrike" cap="none">
              <a:solidFill>
                <a:srgbClr val="000000"/>
              </a:solidFill>
              <a:latin typeface="Arial"/>
              <a:ea typeface="Arial"/>
              <a:cs typeface="Arial"/>
              <a:sym typeface="Arial"/>
            </a:endParaRPr>
          </a:p>
        </p:txBody>
      </p:sp>
      <p:sp>
        <p:nvSpPr>
          <p:cNvPr id="282" name="Google Shape;282;p8"/>
          <p:cNvSpPr txBox="1">
            <a:spLocks noGrp="1"/>
          </p:cNvSpPr>
          <p:nvPr>
            <p:ph type="subTitle" idx="6"/>
          </p:nvPr>
        </p:nvSpPr>
        <p:spPr>
          <a:xfrm>
            <a:off x="4925325" y="3807825"/>
            <a:ext cx="1597200" cy="6465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SzPts val="1400"/>
              <a:buNone/>
            </a:pPr>
            <a:r>
              <a:rPr lang="fr-FR" sz="1600"/>
              <a:t>Encoder/ </a:t>
            </a:r>
            <a:endParaRPr sz="1600"/>
          </a:p>
          <a:p>
            <a:pPr marL="457200" lvl="0" indent="-342900" algn="ctr" rtl="0">
              <a:lnSpc>
                <a:spcPct val="100000"/>
              </a:lnSpc>
              <a:spcBef>
                <a:spcPts val="0"/>
              </a:spcBef>
              <a:spcAft>
                <a:spcPts val="0"/>
              </a:spcAft>
              <a:buSzPts val="1400"/>
              <a:buNone/>
            </a:pPr>
            <a:r>
              <a:rPr lang="fr-FR" sz="1600"/>
              <a:t>Decoder</a:t>
            </a:r>
            <a:endParaRPr sz="1600"/>
          </a:p>
        </p:txBody>
      </p:sp>
      <p:sp>
        <p:nvSpPr>
          <p:cNvPr id="283" name="Google Shape;283;p8"/>
          <p:cNvSpPr txBox="1">
            <a:spLocks noGrp="1"/>
          </p:cNvSpPr>
          <p:nvPr>
            <p:ph type="title" idx="7"/>
          </p:nvPr>
        </p:nvSpPr>
        <p:spPr>
          <a:xfrm>
            <a:off x="6766774" y="3128335"/>
            <a:ext cx="1597200" cy="55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accent2"/>
              </a:buClr>
              <a:buSzPts val="1600"/>
              <a:buNone/>
            </a:pPr>
            <a:r>
              <a:rPr lang="fr-FR">
                <a:solidFill>
                  <a:schemeClr val="lt2"/>
                </a:solidFill>
              </a:rPr>
              <a:t>DL</a:t>
            </a:r>
            <a:br>
              <a:rPr lang="fr-FR">
                <a:solidFill>
                  <a:schemeClr val="lt2"/>
                </a:solidFill>
              </a:rPr>
            </a:br>
            <a:r>
              <a:rPr lang="fr-FR">
                <a:solidFill>
                  <a:schemeClr val="lt2"/>
                </a:solidFill>
              </a:rPr>
              <a:t> result</a:t>
            </a:r>
            <a:endParaRPr>
              <a:solidFill>
                <a:schemeClr val="lt2"/>
              </a:solidFill>
            </a:endParaRPr>
          </a:p>
        </p:txBody>
      </p:sp>
      <p:sp>
        <p:nvSpPr>
          <p:cNvPr id="284" name="Google Shape;284;p8"/>
          <p:cNvSpPr txBox="1">
            <a:spLocks noGrp="1"/>
          </p:cNvSpPr>
          <p:nvPr>
            <p:ph type="subTitle" idx="8"/>
          </p:nvPr>
        </p:nvSpPr>
        <p:spPr>
          <a:xfrm>
            <a:off x="7015875" y="3791638"/>
            <a:ext cx="12309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fr-FR" sz="1600"/>
              <a:t>Accuracy : </a:t>
            </a:r>
            <a:r>
              <a:rPr lang="fr-FR" sz="1800" b="1"/>
              <a:t>74%</a:t>
            </a:r>
            <a:endParaRPr/>
          </a:p>
          <a:p>
            <a:pPr marL="0" lvl="0" indent="0" algn="ctr" rtl="0">
              <a:lnSpc>
                <a:spcPct val="100000"/>
              </a:lnSpc>
              <a:spcBef>
                <a:spcPts val="0"/>
              </a:spcBef>
              <a:spcAft>
                <a:spcPts val="0"/>
              </a:spcAft>
              <a:buSzPts val="1400"/>
              <a:buNone/>
            </a:pPr>
            <a:endParaRPr sz="1600"/>
          </a:p>
        </p:txBody>
      </p:sp>
      <p:sp>
        <p:nvSpPr>
          <p:cNvPr id="285" name="Google Shape;285;p8"/>
          <p:cNvSpPr/>
          <p:nvPr/>
        </p:nvSpPr>
        <p:spPr>
          <a:xfrm>
            <a:off x="6949950" y="1794385"/>
            <a:ext cx="1230900" cy="1230900"/>
          </a:xfrm>
          <a:prstGeom prst="donut">
            <a:avLst>
              <a:gd name="adj" fmla="val 6912"/>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8"/>
          <p:cNvSpPr txBox="1"/>
          <p:nvPr/>
        </p:nvSpPr>
        <p:spPr>
          <a:xfrm>
            <a:off x="7129464" y="2086657"/>
            <a:ext cx="871800" cy="646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fr-FR" sz="3600" b="1" i="0" u="none" strike="noStrike" cap="none">
                <a:solidFill>
                  <a:schemeClr val="l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87" name="Google Shape;287;p8"/>
          <p:cNvSpPr txBox="1"/>
          <p:nvPr/>
        </p:nvSpPr>
        <p:spPr>
          <a:xfrm>
            <a:off x="4925325" y="3093450"/>
            <a:ext cx="1597200" cy="646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B7B7B7"/>
                </a:solidFill>
                <a:latin typeface="Montserrat ExtraBold"/>
                <a:ea typeface="Montserrat ExtraBold"/>
                <a:cs typeface="Montserrat ExtraBold"/>
                <a:sym typeface="Montserrat ExtraBold"/>
              </a:rPr>
              <a:t>DEEP LEARNING</a:t>
            </a:r>
            <a:endParaRPr sz="1600" b="0" i="0" u="none" strike="noStrike" cap="none">
              <a:solidFill>
                <a:srgbClr val="06BAD6"/>
              </a:solidFill>
              <a:latin typeface="Montserrat ExtraBold"/>
              <a:ea typeface="Montserrat ExtraBold"/>
              <a:cs typeface="Montserrat ExtraBold"/>
              <a:sym typeface="Montserrat ExtraBold"/>
            </a:endParaRPr>
          </a:p>
        </p:txBody>
      </p:sp>
      <p:cxnSp>
        <p:nvCxnSpPr>
          <p:cNvPr id="288" name="Google Shape;288;p8"/>
          <p:cNvCxnSpPr/>
          <p:nvPr/>
        </p:nvCxnSpPr>
        <p:spPr>
          <a:xfrm>
            <a:off x="4449400" y="1330075"/>
            <a:ext cx="31200" cy="3416400"/>
          </a:xfrm>
          <a:prstGeom prst="straightConnector1">
            <a:avLst/>
          </a:prstGeom>
          <a:noFill/>
          <a:ln w="38100" cap="flat" cmpd="sng">
            <a:solidFill>
              <a:schemeClr val="lt2"/>
            </a:solidFill>
            <a:prstDash val="solid"/>
            <a:round/>
            <a:headEnd type="none" w="sm" len="sm"/>
            <a:tailEnd type="none" w="sm" len="sm"/>
          </a:ln>
        </p:spPr>
      </p:cxnSp>
      <p:sp>
        <p:nvSpPr>
          <p:cNvPr id="289" name="Google Shape;289;p8"/>
          <p:cNvSpPr txBox="1"/>
          <p:nvPr/>
        </p:nvSpPr>
        <p:spPr>
          <a:xfrm>
            <a:off x="2185421" y="386638"/>
            <a:ext cx="45387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fr-FR" sz="2400" b="0" i="0" u="none" strike="noStrike" cap="none">
                <a:solidFill>
                  <a:schemeClr val="accent1"/>
                </a:solidFill>
                <a:latin typeface="Montserrat ExtraBold"/>
                <a:ea typeface="Montserrat ExtraBold"/>
                <a:cs typeface="Montserrat ExtraBold"/>
                <a:sym typeface="Montserrat ExtraBold"/>
              </a:rPr>
              <a:t>Machine Learning vs. Deep Learning</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500"/>
                                        <p:tgtEl>
                                          <p:spTgt spid="27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67"/>
                                        </p:tgtEl>
                                        <p:attrNameLst>
                                          <p:attrName>style.visibility</p:attrName>
                                        </p:attrNameLst>
                                      </p:cBhvr>
                                      <p:to>
                                        <p:strVal val="visible"/>
                                      </p:to>
                                    </p:set>
                                    <p:anim calcmode="lin" valueType="num">
                                      <p:cBhvr additive="base">
                                        <p:cTn id="10" dur="500"/>
                                        <p:tgtEl>
                                          <p:spTgt spid="267"/>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63"/>
                                        </p:tgtEl>
                                        <p:attrNameLst>
                                          <p:attrName>style.visibility</p:attrName>
                                        </p:attrNameLst>
                                      </p:cBhvr>
                                      <p:to>
                                        <p:strVal val="visible"/>
                                      </p:to>
                                    </p:set>
                                    <p:anim calcmode="lin" valueType="num">
                                      <p:cBhvr additive="base">
                                        <p:cTn id="13" dur="500"/>
                                        <p:tgtEl>
                                          <p:spTgt spid="263"/>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64">
                                            <p:txEl>
                                              <p:pRg st="0" end="0"/>
                                            </p:txEl>
                                          </p:spTgt>
                                        </p:tgtEl>
                                        <p:attrNameLst>
                                          <p:attrName>style.visibility</p:attrName>
                                        </p:attrNameLst>
                                      </p:cBhvr>
                                      <p:to>
                                        <p:strVal val="visible"/>
                                      </p:to>
                                    </p:set>
                                    <p:anim calcmode="lin" valueType="num">
                                      <p:cBhvr additive="base">
                                        <p:cTn id="16" dur="500"/>
                                        <p:tgtEl>
                                          <p:spTgt spid="264">
                                            <p:txEl>
                                              <p:pRg st="0" end="0"/>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66">
                                            <p:txEl>
                                              <p:pRg st="0" end="0"/>
                                            </p:txEl>
                                          </p:spTgt>
                                        </p:tgtEl>
                                        <p:attrNameLst>
                                          <p:attrName>style.visibility</p:attrName>
                                        </p:attrNameLst>
                                      </p:cBhvr>
                                      <p:to>
                                        <p:strVal val="visible"/>
                                      </p:to>
                                    </p:set>
                                    <p:anim calcmode="lin" valueType="num">
                                      <p:cBhvr additive="base">
                                        <p:cTn id="19" dur="500"/>
                                        <p:tgtEl>
                                          <p:spTgt spid="266">
                                            <p:txEl>
                                              <p:pRg st="0" end="0"/>
                                            </p:txEl>
                                          </p:spTgt>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66">
                                            <p:txEl>
                                              <p:pRg st="1" end="1"/>
                                            </p:txEl>
                                          </p:spTgt>
                                        </p:tgtEl>
                                        <p:attrNameLst>
                                          <p:attrName>style.visibility</p:attrName>
                                        </p:attrNameLst>
                                      </p:cBhvr>
                                      <p:to>
                                        <p:strVal val="visible"/>
                                      </p:to>
                                    </p:set>
                                    <p:anim calcmode="lin" valueType="num">
                                      <p:cBhvr additive="base">
                                        <p:cTn id="22" dur="500"/>
                                        <p:tgtEl>
                                          <p:spTgt spid="266">
                                            <p:txEl>
                                              <p:pRg st="1" end="1"/>
                                            </p:txEl>
                                          </p:spTgt>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5"/>
                                        </p:tgtEl>
                                        <p:attrNameLst>
                                          <p:attrName>style.visibility</p:attrName>
                                        </p:attrNameLst>
                                      </p:cBhvr>
                                      <p:to>
                                        <p:strVal val="visible"/>
                                      </p:to>
                                    </p:set>
                                    <p:anim calcmode="lin" valueType="num">
                                      <p:cBhvr additive="base">
                                        <p:cTn id="25" dur="500"/>
                                        <p:tgtEl>
                                          <p:spTgt spid="265"/>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77"/>
                                        </p:tgtEl>
                                        <p:attrNameLst>
                                          <p:attrName>style.visibility</p:attrName>
                                        </p:attrNameLst>
                                      </p:cBhvr>
                                      <p:to>
                                        <p:strVal val="visible"/>
                                      </p:to>
                                    </p:set>
                                    <p:anim calcmode="lin" valueType="num">
                                      <p:cBhvr additive="base">
                                        <p:cTn id="28" dur="500"/>
                                        <p:tgtEl>
                                          <p:spTgt spid="277"/>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8"/>
                                        </p:tgtEl>
                                        <p:attrNameLst>
                                          <p:attrName>style.visibility</p:attrName>
                                        </p:attrNameLst>
                                      </p:cBhvr>
                                      <p:to>
                                        <p:strVal val="visible"/>
                                      </p:to>
                                    </p:set>
                                    <p:anim calcmode="lin" valueType="num">
                                      <p:cBhvr additive="base">
                                        <p:cTn id="31" dur="500"/>
                                        <p:tgtEl>
                                          <p:spTgt spid="26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81"/>
                                        </p:tgtEl>
                                        <p:attrNameLst>
                                          <p:attrName>style.visibility</p:attrName>
                                        </p:attrNameLst>
                                      </p:cBhvr>
                                      <p:to>
                                        <p:strVal val="visible"/>
                                      </p:to>
                                    </p:set>
                                    <p:anim calcmode="lin" valueType="num">
                                      <p:cBhvr additive="base">
                                        <p:cTn id="36" dur="500"/>
                                        <p:tgtEl>
                                          <p:spTgt spid="281"/>
                                        </p:tgtEl>
                                        <p:attrNameLst>
                                          <p:attrName>ppt_y</p:attrName>
                                        </p:attrNameLst>
                                      </p:cBhvr>
                                      <p:tavLst>
                                        <p:tav tm="0">
                                          <p:val>
                                            <p:strVal val="#ppt_y+1"/>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0"/>
                                        </p:tgtEl>
                                        <p:attrNameLst>
                                          <p:attrName>style.visibility</p:attrName>
                                        </p:attrNameLst>
                                      </p:cBhvr>
                                      <p:to>
                                        <p:strVal val="visible"/>
                                      </p:to>
                                    </p:set>
                                    <p:anim calcmode="lin" valueType="num">
                                      <p:cBhvr additive="base">
                                        <p:cTn id="39" dur="500"/>
                                        <p:tgtEl>
                                          <p:spTgt spid="280"/>
                                        </p:tgtEl>
                                        <p:attrNameLst>
                                          <p:attrName>ppt_y</p:attrName>
                                        </p:attrNameLst>
                                      </p:cBhvr>
                                      <p:tavLst>
                                        <p:tav tm="0">
                                          <p:val>
                                            <p:strVal val="#ppt_y+1"/>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85"/>
                                        </p:tgtEl>
                                        <p:attrNameLst>
                                          <p:attrName>style.visibility</p:attrName>
                                        </p:attrNameLst>
                                      </p:cBhvr>
                                      <p:to>
                                        <p:strVal val="visible"/>
                                      </p:to>
                                    </p:set>
                                    <p:anim calcmode="lin" valueType="num">
                                      <p:cBhvr additive="base">
                                        <p:cTn id="42" dur="500"/>
                                        <p:tgtEl>
                                          <p:spTgt spid="285"/>
                                        </p:tgtEl>
                                        <p:attrNameLst>
                                          <p:attrName>ppt_y</p:attrName>
                                        </p:attrNameLst>
                                      </p:cBhvr>
                                      <p:tavLst>
                                        <p:tav tm="0">
                                          <p:val>
                                            <p:strVal val="#ppt_y+1"/>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6"/>
                                        </p:tgtEl>
                                        <p:attrNameLst>
                                          <p:attrName>style.visibility</p:attrName>
                                        </p:attrNameLst>
                                      </p:cBhvr>
                                      <p:to>
                                        <p:strVal val="visible"/>
                                      </p:to>
                                    </p:set>
                                    <p:anim calcmode="lin" valueType="num">
                                      <p:cBhvr additive="base">
                                        <p:cTn id="45" dur="500"/>
                                        <p:tgtEl>
                                          <p:spTgt spid="286"/>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83"/>
                                        </p:tgtEl>
                                        <p:attrNameLst>
                                          <p:attrName>style.visibility</p:attrName>
                                        </p:attrNameLst>
                                      </p:cBhvr>
                                      <p:to>
                                        <p:strVal val="visible"/>
                                      </p:to>
                                    </p:set>
                                    <p:anim calcmode="lin" valueType="num">
                                      <p:cBhvr additive="base">
                                        <p:cTn id="48" dur="500"/>
                                        <p:tgtEl>
                                          <p:spTgt spid="283"/>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87"/>
                                        </p:tgtEl>
                                        <p:attrNameLst>
                                          <p:attrName>style.visibility</p:attrName>
                                        </p:attrNameLst>
                                      </p:cBhvr>
                                      <p:to>
                                        <p:strVal val="visible"/>
                                      </p:to>
                                    </p:set>
                                    <p:anim calcmode="lin" valueType="num">
                                      <p:cBhvr additive="base">
                                        <p:cTn id="51" dur="500"/>
                                        <p:tgtEl>
                                          <p:spTgt spid="287"/>
                                        </p:tgtEl>
                                        <p:attrNameLst>
                                          <p:attrName>ppt_y</p:attrName>
                                        </p:attrNameLst>
                                      </p:cBhvr>
                                      <p:tavLst>
                                        <p:tav tm="0">
                                          <p:val>
                                            <p:strVal val="#ppt_y+1"/>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82">
                                            <p:txEl>
                                              <p:pRg st="0" end="0"/>
                                            </p:txEl>
                                          </p:spTgt>
                                        </p:tgtEl>
                                        <p:attrNameLst>
                                          <p:attrName>style.visibility</p:attrName>
                                        </p:attrNameLst>
                                      </p:cBhvr>
                                      <p:to>
                                        <p:strVal val="visible"/>
                                      </p:to>
                                    </p:set>
                                    <p:anim calcmode="lin" valueType="num">
                                      <p:cBhvr additive="base">
                                        <p:cTn id="54" dur="500"/>
                                        <p:tgtEl>
                                          <p:spTgt spid="282">
                                            <p:txEl>
                                              <p:pRg st="0" end="0"/>
                                            </p:txEl>
                                          </p:spTgt>
                                        </p:tgtEl>
                                        <p:attrNameLst>
                                          <p:attrName>ppt_y</p:attrName>
                                        </p:attrNameLst>
                                      </p:cBhvr>
                                      <p:tavLst>
                                        <p:tav tm="0">
                                          <p:val>
                                            <p:strVal val="#ppt_y+1"/>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82">
                                            <p:txEl>
                                              <p:pRg st="1" end="1"/>
                                            </p:txEl>
                                          </p:spTgt>
                                        </p:tgtEl>
                                        <p:attrNameLst>
                                          <p:attrName>style.visibility</p:attrName>
                                        </p:attrNameLst>
                                      </p:cBhvr>
                                      <p:to>
                                        <p:strVal val="visible"/>
                                      </p:to>
                                    </p:set>
                                    <p:anim calcmode="lin" valueType="num">
                                      <p:cBhvr additive="base">
                                        <p:cTn id="57" dur="500"/>
                                        <p:tgtEl>
                                          <p:spTgt spid="28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284">
                                            <p:txEl>
                                              <p:pRg st="0" end="0"/>
                                            </p:txEl>
                                          </p:spTgt>
                                        </p:tgtEl>
                                        <p:attrNameLst>
                                          <p:attrName>style.visibility</p:attrName>
                                        </p:attrNameLst>
                                      </p:cBhvr>
                                      <p:to>
                                        <p:strVal val="visible"/>
                                      </p:to>
                                    </p:set>
                                    <p:anim calcmode="lin" valueType="num">
                                      <p:cBhvr additive="base">
                                        <p:cTn id="62" dur="500"/>
                                        <p:tgtEl>
                                          <p:spTgt spid="2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84">
                                            <p:txEl>
                                              <p:pRg st="1" end="1"/>
                                            </p:txEl>
                                          </p:spTgt>
                                        </p:tgtEl>
                                        <p:attrNameLst>
                                          <p:attrName>style.visibility</p:attrName>
                                        </p:attrNameLst>
                                      </p:cBhvr>
                                      <p:to>
                                        <p:strVal val="visible"/>
                                      </p:to>
                                    </p:set>
                                    <p:anim calcmode="lin" valueType="num">
                                      <p:cBhvr additive="base">
                                        <p:cTn id="67" dur="500"/>
                                        <p:tgtEl>
                                          <p:spTgt spid="28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10" descr="Icon&#10;&#10;Description automatically generated with medium confidence"/>
          <p:cNvPicPr preferRelativeResize="0"/>
          <p:nvPr/>
        </p:nvPicPr>
        <p:blipFill rotWithShape="1">
          <a:blip r:embed="rId3">
            <a:alphaModFix/>
          </a:blip>
          <a:srcRect/>
          <a:stretch/>
        </p:blipFill>
        <p:spPr>
          <a:xfrm>
            <a:off x="2598636" y="1504922"/>
            <a:ext cx="646500" cy="646500"/>
          </a:xfrm>
          <a:prstGeom prst="rect">
            <a:avLst/>
          </a:prstGeom>
          <a:noFill/>
          <a:ln>
            <a:noFill/>
          </a:ln>
        </p:spPr>
      </p:pic>
      <p:pic>
        <p:nvPicPr>
          <p:cNvPr id="295" name="Google Shape;295;p10"/>
          <p:cNvPicPr preferRelativeResize="0"/>
          <p:nvPr/>
        </p:nvPicPr>
        <p:blipFill rotWithShape="1">
          <a:blip r:embed="rId4">
            <a:alphaModFix/>
          </a:blip>
          <a:srcRect/>
          <a:stretch/>
        </p:blipFill>
        <p:spPr>
          <a:xfrm>
            <a:off x="4883280" y="1715845"/>
            <a:ext cx="787299" cy="646500"/>
          </a:xfrm>
          <a:prstGeom prst="rect">
            <a:avLst/>
          </a:prstGeom>
          <a:noFill/>
          <a:ln>
            <a:noFill/>
          </a:ln>
        </p:spPr>
      </p:pic>
      <p:sp>
        <p:nvSpPr>
          <p:cNvPr id="296" name="Google Shape;296;p10"/>
          <p:cNvSpPr txBox="1"/>
          <p:nvPr/>
        </p:nvSpPr>
        <p:spPr>
          <a:xfrm>
            <a:off x="1519751" y="4548525"/>
            <a:ext cx="6523301" cy="28131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2100"/>
              <a:buFont typeface="Montserrat ExtraBold"/>
              <a:buNone/>
            </a:pPr>
            <a:endParaRPr sz="1400" b="0" i="0" u="none" strike="noStrike" cap="none">
              <a:solidFill>
                <a:srgbClr val="000000"/>
              </a:solidFill>
              <a:latin typeface="Arial"/>
              <a:ea typeface="Arial"/>
              <a:cs typeface="Arial"/>
              <a:sym typeface="Arial"/>
            </a:endParaRPr>
          </a:p>
        </p:txBody>
      </p:sp>
      <p:pic>
        <p:nvPicPr>
          <p:cNvPr id="297" name="Google Shape;297;p10"/>
          <p:cNvPicPr preferRelativeResize="0"/>
          <p:nvPr/>
        </p:nvPicPr>
        <p:blipFill rotWithShape="1">
          <a:blip r:embed="rId5">
            <a:alphaModFix/>
          </a:blip>
          <a:srcRect/>
          <a:stretch/>
        </p:blipFill>
        <p:spPr>
          <a:xfrm>
            <a:off x="7396667" y="1571491"/>
            <a:ext cx="1100631" cy="680195"/>
          </a:xfrm>
          <a:prstGeom prst="rect">
            <a:avLst/>
          </a:prstGeom>
          <a:noFill/>
          <a:ln>
            <a:noFill/>
          </a:ln>
        </p:spPr>
      </p:pic>
      <p:sp>
        <p:nvSpPr>
          <p:cNvPr id="298" name="Google Shape;298;p10"/>
          <p:cNvSpPr txBox="1"/>
          <p:nvPr/>
        </p:nvSpPr>
        <p:spPr>
          <a:xfrm>
            <a:off x="4721816" y="2466465"/>
            <a:ext cx="1100700" cy="346200"/>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fr-FR" sz="1050" b="1" i="0" u="none" strike="noStrike" cap="none">
                <a:solidFill>
                  <a:schemeClr val="lt1"/>
                </a:solidFill>
                <a:latin typeface="Montserrat"/>
                <a:ea typeface="Montserrat"/>
                <a:cs typeface="Montserrat"/>
                <a:sym typeface="Montserrat"/>
              </a:rPr>
              <a:t>Power</a:t>
            </a:r>
            <a:r>
              <a:rPr lang="fr-FR" sz="800" b="1" i="0" u="none" strike="noStrike" cap="none">
                <a:solidFill>
                  <a:schemeClr val="lt1"/>
                </a:solidFill>
                <a:latin typeface="Montserrat"/>
                <a:ea typeface="Montserrat"/>
                <a:cs typeface="Montserrat"/>
                <a:sym typeface="Montserrat"/>
              </a:rPr>
              <a:t> </a:t>
            </a:r>
            <a:r>
              <a:rPr lang="fr-FR" sz="1050" b="1" i="0" u="none" strike="noStrike" cap="none">
                <a:solidFill>
                  <a:schemeClr val="lt1"/>
                </a:solidFill>
                <a:latin typeface="Montserrat"/>
                <a:ea typeface="Montserrat"/>
                <a:cs typeface="Montserrat"/>
                <a:sym typeface="Montserrat"/>
              </a:rPr>
              <a:t>BI</a:t>
            </a:r>
            <a:endParaRPr sz="1400" b="0" i="0" u="none" strike="noStrike" cap="none">
              <a:solidFill>
                <a:srgbClr val="000000"/>
              </a:solidFill>
              <a:latin typeface="Arial"/>
              <a:ea typeface="Arial"/>
              <a:cs typeface="Arial"/>
              <a:sym typeface="Arial"/>
            </a:endParaRPr>
          </a:p>
        </p:txBody>
      </p:sp>
      <p:pic>
        <p:nvPicPr>
          <p:cNvPr id="299" name="Google Shape;299;p10"/>
          <p:cNvPicPr preferRelativeResize="0"/>
          <p:nvPr/>
        </p:nvPicPr>
        <p:blipFill rotWithShape="1">
          <a:blip r:embed="rId6">
            <a:alphaModFix/>
          </a:blip>
          <a:srcRect/>
          <a:stretch/>
        </p:blipFill>
        <p:spPr>
          <a:xfrm>
            <a:off x="4883282" y="1552583"/>
            <a:ext cx="281300" cy="281300"/>
          </a:xfrm>
          <a:prstGeom prst="rect">
            <a:avLst/>
          </a:prstGeom>
          <a:noFill/>
          <a:ln>
            <a:noFill/>
          </a:ln>
        </p:spPr>
      </p:pic>
      <p:sp>
        <p:nvSpPr>
          <p:cNvPr id="300" name="Google Shape;300;p10"/>
          <p:cNvSpPr/>
          <p:nvPr/>
        </p:nvSpPr>
        <p:spPr>
          <a:xfrm>
            <a:off x="1552836" y="1965379"/>
            <a:ext cx="916800" cy="2814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1" name="Google Shape;301;p10"/>
          <p:cNvSpPr/>
          <p:nvPr/>
        </p:nvSpPr>
        <p:spPr>
          <a:xfrm>
            <a:off x="3724047" y="1965379"/>
            <a:ext cx="1132500" cy="2814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302" name="Google Shape;302;p10"/>
          <p:cNvSpPr txBox="1"/>
          <p:nvPr/>
        </p:nvSpPr>
        <p:spPr>
          <a:xfrm>
            <a:off x="4653768" y="4371277"/>
            <a:ext cx="1366200" cy="507900"/>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rgbClr val="000000"/>
              </a:buClr>
              <a:buSzPts val="1050"/>
              <a:buFont typeface="Arial"/>
              <a:buNone/>
            </a:pPr>
            <a:r>
              <a:rPr lang="fr-FR" sz="1050" b="1" i="0" u="none" strike="noStrike" cap="none">
                <a:solidFill>
                  <a:schemeClr val="lt1"/>
                </a:solidFill>
                <a:latin typeface="Montserrat"/>
                <a:ea typeface="Montserrat"/>
                <a:cs typeface="Montserrat"/>
                <a:sym typeface="Montserrat"/>
              </a:rPr>
              <a:t>Flask @HEROKU</a:t>
            </a:r>
            <a:endParaRPr sz="1050" b="1" i="0" u="none" strike="noStrike" cap="none">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50"/>
              <a:buFont typeface="Arial"/>
              <a:buNone/>
            </a:pPr>
            <a:r>
              <a:rPr lang="fr-FR" sz="1050" b="1" i="0" u="none" strike="noStrike" cap="none">
                <a:solidFill>
                  <a:schemeClr val="lt1"/>
                </a:solidFill>
                <a:latin typeface="Montserrat"/>
                <a:ea typeface="Montserrat"/>
                <a:cs typeface="Montserrat"/>
                <a:sym typeface="Montserrat"/>
              </a:rPr>
              <a:t>API</a:t>
            </a:r>
            <a:endParaRPr sz="1050" b="1" i="0" u="none" strike="noStrike" cap="none">
              <a:solidFill>
                <a:schemeClr val="lt1"/>
              </a:solidFill>
              <a:latin typeface="Montserrat"/>
              <a:ea typeface="Montserrat"/>
              <a:cs typeface="Montserrat"/>
              <a:sym typeface="Montserrat"/>
            </a:endParaRPr>
          </a:p>
        </p:txBody>
      </p:sp>
      <p:pic>
        <p:nvPicPr>
          <p:cNvPr id="303" name="Google Shape;303;p10"/>
          <p:cNvPicPr preferRelativeResize="0"/>
          <p:nvPr/>
        </p:nvPicPr>
        <p:blipFill rotWithShape="1">
          <a:blip r:embed="rId7">
            <a:alphaModFix/>
          </a:blip>
          <a:srcRect/>
          <a:stretch/>
        </p:blipFill>
        <p:spPr>
          <a:xfrm>
            <a:off x="4992978" y="3644040"/>
            <a:ext cx="558300" cy="558342"/>
          </a:xfrm>
          <a:prstGeom prst="rect">
            <a:avLst/>
          </a:prstGeom>
          <a:noFill/>
          <a:ln>
            <a:noFill/>
          </a:ln>
        </p:spPr>
      </p:pic>
      <p:pic>
        <p:nvPicPr>
          <p:cNvPr id="304" name="Google Shape;304;p10"/>
          <p:cNvPicPr preferRelativeResize="0"/>
          <p:nvPr/>
        </p:nvPicPr>
        <p:blipFill rotWithShape="1">
          <a:blip r:embed="rId5">
            <a:alphaModFix/>
          </a:blip>
          <a:srcRect/>
          <a:stretch/>
        </p:blipFill>
        <p:spPr>
          <a:xfrm>
            <a:off x="7201989" y="1828172"/>
            <a:ext cx="1100631" cy="680195"/>
          </a:xfrm>
          <a:prstGeom prst="rect">
            <a:avLst/>
          </a:prstGeom>
          <a:noFill/>
          <a:ln>
            <a:noFill/>
          </a:ln>
        </p:spPr>
      </p:pic>
      <p:pic>
        <p:nvPicPr>
          <p:cNvPr id="305" name="Google Shape;305;p10"/>
          <p:cNvPicPr preferRelativeResize="0"/>
          <p:nvPr/>
        </p:nvPicPr>
        <p:blipFill rotWithShape="1">
          <a:blip r:embed="rId8">
            <a:alphaModFix/>
          </a:blip>
          <a:srcRect/>
          <a:stretch/>
        </p:blipFill>
        <p:spPr>
          <a:xfrm>
            <a:off x="516443" y="1552582"/>
            <a:ext cx="971948" cy="971948"/>
          </a:xfrm>
          <a:prstGeom prst="rect">
            <a:avLst/>
          </a:prstGeom>
          <a:noFill/>
          <a:ln>
            <a:noFill/>
          </a:ln>
        </p:spPr>
      </p:pic>
      <p:sp>
        <p:nvSpPr>
          <p:cNvPr id="306" name="Google Shape;306;p10"/>
          <p:cNvSpPr/>
          <p:nvPr/>
        </p:nvSpPr>
        <p:spPr>
          <a:xfrm>
            <a:off x="5830427" y="1970068"/>
            <a:ext cx="1132500" cy="2814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307" name="Google Shape;307;p10"/>
          <p:cNvSpPr/>
          <p:nvPr/>
        </p:nvSpPr>
        <p:spPr>
          <a:xfrm>
            <a:off x="5731829" y="3940724"/>
            <a:ext cx="1560900" cy="281400"/>
          </a:xfrm>
          <a:prstGeom prst="leftRightArrow">
            <a:avLst>
              <a:gd name="adj1" fmla="val 50000"/>
              <a:gd name="adj2"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8" name="Google Shape;308;p10" descr="Icon&#10;&#10;Description automatically generated with medium confidence"/>
          <p:cNvPicPr preferRelativeResize="0"/>
          <p:nvPr/>
        </p:nvPicPr>
        <p:blipFill rotWithShape="1">
          <a:blip r:embed="rId3">
            <a:alphaModFix/>
          </a:blip>
          <a:srcRect/>
          <a:stretch/>
        </p:blipFill>
        <p:spPr>
          <a:xfrm>
            <a:off x="2909444" y="1828669"/>
            <a:ext cx="646500" cy="646500"/>
          </a:xfrm>
          <a:prstGeom prst="rect">
            <a:avLst/>
          </a:prstGeom>
          <a:noFill/>
          <a:ln>
            <a:noFill/>
          </a:ln>
        </p:spPr>
      </p:pic>
      <p:sp>
        <p:nvSpPr>
          <p:cNvPr id="309" name="Google Shape;309;p10"/>
          <p:cNvSpPr/>
          <p:nvPr/>
        </p:nvSpPr>
        <p:spPr>
          <a:xfrm rot="5400000">
            <a:off x="7258609" y="2980966"/>
            <a:ext cx="987300" cy="281400"/>
          </a:xfrm>
          <a:prstGeom prst="leftRightArrow">
            <a:avLst>
              <a:gd name="adj1" fmla="val 50000"/>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10" name="Google Shape;310;p10"/>
          <p:cNvGrpSpPr/>
          <p:nvPr/>
        </p:nvGrpSpPr>
        <p:grpSpPr>
          <a:xfrm>
            <a:off x="1905927" y="3449895"/>
            <a:ext cx="59936" cy="151607"/>
            <a:chOff x="1350402" y="3067370"/>
            <a:chExt cx="59936" cy="151607"/>
          </a:xfrm>
        </p:grpSpPr>
        <p:sp>
          <p:nvSpPr>
            <p:cNvPr id="311" name="Google Shape;311;p10"/>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3" name="Google Shape;313;p10"/>
          <p:cNvSpPr/>
          <p:nvPr/>
        </p:nvSpPr>
        <p:spPr>
          <a:xfrm>
            <a:off x="7535376" y="3875518"/>
            <a:ext cx="560315" cy="430852"/>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4" name="Google Shape;314;p10"/>
          <p:cNvSpPr/>
          <p:nvPr/>
        </p:nvSpPr>
        <p:spPr>
          <a:xfrm>
            <a:off x="7980734" y="3656864"/>
            <a:ext cx="357729" cy="307769"/>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315" name="Google Shape;315;p10"/>
          <p:cNvSpPr/>
          <p:nvPr/>
        </p:nvSpPr>
        <p:spPr>
          <a:xfrm>
            <a:off x="8003988" y="3729740"/>
            <a:ext cx="274128" cy="162024"/>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fr-FR"/>
              <a:t>9</a:t>
            </a:fld>
            <a:endParaRPr/>
          </a:p>
        </p:txBody>
      </p:sp>
      <p:sp>
        <p:nvSpPr>
          <p:cNvPr id="317" name="Google Shape;317;p10"/>
          <p:cNvSpPr txBox="1"/>
          <p:nvPr/>
        </p:nvSpPr>
        <p:spPr>
          <a:xfrm>
            <a:off x="2172572" y="149977"/>
            <a:ext cx="4668600" cy="91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0" i="0" u="none" strike="noStrike" cap="none">
                <a:solidFill>
                  <a:schemeClr val="accent1"/>
                </a:solidFill>
                <a:latin typeface="Montserrat ExtraBold"/>
                <a:ea typeface="Montserrat ExtraBold"/>
                <a:cs typeface="Montserrat ExtraBold"/>
                <a:sym typeface="Montserrat ExtraBold"/>
              </a:rPr>
              <a:t>How did we deployed our app </a:t>
            </a:r>
            <a:endParaRPr sz="1400" b="0" i="0" u="none" strike="noStrike" cap="none">
              <a:solidFill>
                <a:srgbClr val="000000"/>
              </a:solidFill>
              <a:latin typeface="Arial"/>
              <a:ea typeface="Arial"/>
              <a:cs typeface="Arial"/>
              <a:sym typeface="Arial"/>
            </a:endParaRPr>
          </a:p>
        </p:txBody>
      </p:sp>
      <p:sp>
        <p:nvSpPr>
          <p:cNvPr id="318" name="Google Shape;318;p1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9" name="Google Shape;319;p10"/>
          <p:cNvGrpSpPr/>
          <p:nvPr/>
        </p:nvGrpSpPr>
        <p:grpSpPr>
          <a:xfrm>
            <a:off x="629692" y="1105264"/>
            <a:ext cx="144992" cy="269769"/>
            <a:chOff x="629692" y="1105264"/>
            <a:chExt cx="144992" cy="269769"/>
          </a:xfrm>
        </p:grpSpPr>
        <p:sp>
          <p:nvSpPr>
            <p:cNvPr id="320" name="Google Shape;320;p1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2" name="Google Shape;322;p10">
            <a:hlinkClick r:id="rId9"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chemeClr val="lt1"/>
                </a:solidFill>
                <a:latin typeface="Montserrat"/>
                <a:ea typeface="Montserrat"/>
                <a:cs typeface="Montserrat"/>
                <a:sym typeface="Montserrat"/>
              </a:rPr>
              <a:t>T</a:t>
            </a:r>
            <a:endParaRPr sz="1600" b="1" i="0" u="none" strike="noStrike" cap="none">
              <a:solidFill>
                <a:srgbClr val="000000"/>
              </a:solidFill>
              <a:latin typeface="Arial"/>
              <a:ea typeface="Arial"/>
              <a:cs typeface="Arial"/>
              <a:sym typeface="Arial"/>
            </a:endParaRPr>
          </a:p>
        </p:txBody>
      </p:sp>
      <p:sp>
        <p:nvSpPr>
          <p:cNvPr id="323" name="Google Shape;323;p10"/>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00" b="1" i="0" u="none" strike="noStrike" cap="none">
                <a:solidFill>
                  <a:schemeClr val="lt1"/>
                </a:solidFill>
                <a:latin typeface="Montserrat"/>
                <a:ea typeface="Montserrat"/>
                <a:cs typeface="Montserrat"/>
                <a:sym typeface="Montserrat"/>
              </a:rPr>
              <a:t>3</a:t>
            </a:r>
            <a:endParaRPr sz="1000" b="0" i="0" u="none" strike="noStrike" cap="none">
              <a:solidFill>
                <a:srgbClr val="000000"/>
              </a:solidFill>
              <a:latin typeface="Arial"/>
              <a:ea typeface="Arial"/>
              <a:cs typeface="Arial"/>
              <a:sym typeface="Arial"/>
            </a:endParaRPr>
          </a:p>
        </p:txBody>
      </p:sp>
      <p:sp>
        <p:nvSpPr>
          <p:cNvPr id="324" name="Google Shape;324;p1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
        <p:nvSpPr>
          <p:cNvPr id="325" name="Google Shape;325;p1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Montserrat"/>
                <a:ea typeface="Montserrat"/>
                <a:cs typeface="Montserrat"/>
                <a:sym typeface="Montserrat"/>
              </a:rPr>
              <a:t>🠺</a:t>
            </a:r>
            <a:endParaRPr sz="1200" b="0" i="0" u="none" strike="noStrike" cap="none">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anim calcmode="lin" valueType="num">
                                      <p:cBhvr additive="base">
                                        <p:cTn id="7" dur="500"/>
                                        <p:tgtEl>
                                          <p:spTgt spid="31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15"/>
                                        </p:tgtEl>
                                        <p:attrNameLst>
                                          <p:attrName>style.visibility</p:attrName>
                                        </p:attrNameLst>
                                      </p:cBhvr>
                                      <p:to>
                                        <p:strVal val="visible"/>
                                      </p:to>
                                    </p:set>
                                    <p:anim calcmode="lin" valueType="num">
                                      <p:cBhvr additive="base">
                                        <p:cTn id="10" dur="500"/>
                                        <p:tgtEl>
                                          <p:spTgt spid="31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13"/>
                                        </p:tgtEl>
                                        <p:attrNameLst>
                                          <p:attrName>style.visibility</p:attrName>
                                        </p:attrNameLst>
                                      </p:cBhvr>
                                      <p:to>
                                        <p:strVal val="visible"/>
                                      </p:to>
                                    </p:set>
                                    <p:anim calcmode="lin" valueType="num">
                                      <p:cBhvr additive="base">
                                        <p:cTn id="13" dur="500"/>
                                        <p:tgtEl>
                                          <p:spTgt spid="31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9"/>
                                        </p:tgtEl>
                                        <p:attrNameLst>
                                          <p:attrName>style.visibility</p:attrName>
                                        </p:attrNameLst>
                                      </p:cBhvr>
                                      <p:to>
                                        <p:strVal val="visible"/>
                                      </p:to>
                                    </p:set>
                                    <p:anim calcmode="lin" valueType="num">
                                      <p:cBhvr additive="base">
                                        <p:cTn id="18" dur="500"/>
                                        <p:tgtEl>
                                          <p:spTgt spid="309"/>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4"/>
                                        </p:tgtEl>
                                        <p:attrNameLst>
                                          <p:attrName>style.visibility</p:attrName>
                                        </p:attrNameLst>
                                      </p:cBhvr>
                                      <p:to>
                                        <p:strVal val="visible"/>
                                      </p:to>
                                    </p:set>
                                    <p:anim calcmode="lin" valueType="num">
                                      <p:cBhvr additive="base">
                                        <p:cTn id="21" dur="500"/>
                                        <p:tgtEl>
                                          <p:spTgt spid="304"/>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97"/>
                                        </p:tgtEl>
                                        <p:attrNameLst>
                                          <p:attrName>style.visibility</p:attrName>
                                        </p:attrNameLst>
                                      </p:cBhvr>
                                      <p:to>
                                        <p:strVal val="visible"/>
                                      </p:to>
                                    </p:set>
                                    <p:anim calcmode="lin" valueType="num">
                                      <p:cBhvr additive="base">
                                        <p:cTn id="24" dur="500"/>
                                        <p:tgtEl>
                                          <p:spTgt spid="29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05"/>
                                        </p:tgtEl>
                                        <p:attrNameLst>
                                          <p:attrName>style.visibility</p:attrName>
                                        </p:attrNameLst>
                                      </p:cBhvr>
                                      <p:to>
                                        <p:strVal val="visible"/>
                                      </p:to>
                                    </p:set>
                                    <p:anim calcmode="lin" valueType="num">
                                      <p:cBhvr additive="base">
                                        <p:cTn id="29" dur="500"/>
                                        <p:tgtEl>
                                          <p:spTgt spid="30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00"/>
                                        </p:tgtEl>
                                        <p:attrNameLst>
                                          <p:attrName>style.visibility</p:attrName>
                                        </p:attrNameLst>
                                      </p:cBhvr>
                                      <p:to>
                                        <p:strVal val="visible"/>
                                      </p:to>
                                    </p:set>
                                    <p:anim calcmode="lin" valueType="num">
                                      <p:cBhvr additive="base">
                                        <p:cTn id="34" dur="500"/>
                                        <p:tgtEl>
                                          <p:spTgt spid="30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08"/>
                                        </p:tgtEl>
                                        <p:attrNameLst>
                                          <p:attrName>style.visibility</p:attrName>
                                        </p:attrNameLst>
                                      </p:cBhvr>
                                      <p:to>
                                        <p:strVal val="visible"/>
                                      </p:to>
                                    </p:set>
                                    <p:anim calcmode="lin" valueType="num">
                                      <p:cBhvr additive="base">
                                        <p:cTn id="37" dur="500"/>
                                        <p:tgtEl>
                                          <p:spTgt spid="308"/>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94"/>
                                        </p:tgtEl>
                                        <p:attrNameLst>
                                          <p:attrName>style.visibility</p:attrName>
                                        </p:attrNameLst>
                                      </p:cBhvr>
                                      <p:to>
                                        <p:strVal val="visible"/>
                                      </p:to>
                                    </p:set>
                                    <p:anim calcmode="lin" valueType="num">
                                      <p:cBhvr additive="base">
                                        <p:cTn id="40" dur="500"/>
                                        <p:tgtEl>
                                          <p:spTgt spid="2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01"/>
                                        </p:tgtEl>
                                        <p:attrNameLst>
                                          <p:attrName>style.visibility</p:attrName>
                                        </p:attrNameLst>
                                      </p:cBhvr>
                                      <p:to>
                                        <p:strVal val="visible"/>
                                      </p:to>
                                    </p:set>
                                    <p:anim calcmode="lin" valueType="num">
                                      <p:cBhvr additive="base">
                                        <p:cTn id="45" dur="500"/>
                                        <p:tgtEl>
                                          <p:spTgt spid="301"/>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95"/>
                                        </p:tgtEl>
                                        <p:attrNameLst>
                                          <p:attrName>style.visibility</p:attrName>
                                        </p:attrNameLst>
                                      </p:cBhvr>
                                      <p:to>
                                        <p:strVal val="visible"/>
                                      </p:to>
                                    </p:set>
                                    <p:anim calcmode="lin" valueType="num">
                                      <p:cBhvr additive="base">
                                        <p:cTn id="48" dur="500"/>
                                        <p:tgtEl>
                                          <p:spTgt spid="295"/>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98"/>
                                        </p:tgtEl>
                                        <p:attrNameLst>
                                          <p:attrName>style.visibility</p:attrName>
                                        </p:attrNameLst>
                                      </p:cBhvr>
                                      <p:to>
                                        <p:strVal val="visible"/>
                                      </p:to>
                                    </p:set>
                                    <p:anim calcmode="lin" valueType="num">
                                      <p:cBhvr additive="base">
                                        <p:cTn id="51" dur="500"/>
                                        <p:tgtEl>
                                          <p:spTgt spid="298"/>
                                        </p:tgtEl>
                                        <p:attrNameLst>
                                          <p:attrName>ppt_y</p:attrName>
                                        </p:attrNameLst>
                                      </p:cBhvr>
                                      <p:tavLst>
                                        <p:tav tm="0">
                                          <p:val>
                                            <p:strVal val="#ppt_y+1"/>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99"/>
                                        </p:tgtEl>
                                        <p:attrNameLst>
                                          <p:attrName>style.visibility</p:attrName>
                                        </p:attrNameLst>
                                      </p:cBhvr>
                                      <p:to>
                                        <p:strVal val="visible"/>
                                      </p:to>
                                    </p:set>
                                    <p:anim calcmode="lin" valueType="num">
                                      <p:cBhvr additive="base">
                                        <p:cTn id="54" dur="500"/>
                                        <p:tgtEl>
                                          <p:spTgt spid="29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06"/>
                                        </p:tgtEl>
                                        <p:attrNameLst>
                                          <p:attrName>style.visibility</p:attrName>
                                        </p:attrNameLst>
                                      </p:cBhvr>
                                      <p:to>
                                        <p:strVal val="visible"/>
                                      </p:to>
                                    </p:set>
                                    <p:anim calcmode="lin" valueType="num">
                                      <p:cBhvr additive="base">
                                        <p:cTn id="59" dur="500"/>
                                        <p:tgtEl>
                                          <p:spTgt spid="306"/>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 calcmode="lin" valueType="num">
                                      <p:cBhvr additive="base">
                                        <p:cTn id="64" dur="500"/>
                                        <p:tgtEl>
                                          <p:spTgt spid="307"/>
                                        </p:tgtEl>
                                        <p:attrNameLst>
                                          <p:attrName>ppt_y</p:attrName>
                                        </p:attrNameLst>
                                      </p:cBhvr>
                                      <p:tavLst>
                                        <p:tav tm="0">
                                          <p:val>
                                            <p:strVal val="#ppt_y+1"/>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03"/>
                                        </p:tgtEl>
                                        <p:attrNameLst>
                                          <p:attrName>style.visibility</p:attrName>
                                        </p:attrNameLst>
                                      </p:cBhvr>
                                      <p:to>
                                        <p:strVal val="visible"/>
                                      </p:to>
                                    </p:set>
                                    <p:anim calcmode="lin" valueType="num">
                                      <p:cBhvr additive="base">
                                        <p:cTn id="67" dur="500"/>
                                        <p:tgtEl>
                                          <p:spTgt spid="303"/>
                                        </p:tgtEl>
                                        <p:attrNameLst>
                                          <p:attrName>ppt_y</p:attrName>
                                        </p:attrNameLst>
                                      </p:cBhvr>
                                      <p:tavLst>
                                        <p:tav tm="0">
                                          <p:val>
                                            <p:strVal val="#ppt_y+1"/>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02"/>
                                        </p:tgtEl>
                                        <p:attrNameLst>
                                          <p:attrName>style.visibility</p:attrName>
                                        </p:attrNameLst>
                                      </p:cBhvr>
                                      <p:to>
                                        <p:strVal val="visible"/>
                                      </p:to>
                                    </p:set>
                                    <p:anim calcmode="lin" valueType="num">
                                      <p:cBhvr additive="base">
                                        <p:cTn id="70" dur="500"/>
                                        <p:tgtEl>
                                          <p:spTgt spid="3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Company Branding Guidelines by Slidesgo">
  <a:themeElements>
    <a:clrScheme name="Simple Light">
      <a:dk1>
        <a:srgbClr val="011446"/>
      </a:dk1>
      <a:lt1>
        <a:srgbClr val="FFFFFF"/>
      </a:lt1>
      <a:dk2>
        <a:srgbClr val="02227F"/>
      </a:dk2>
      <a:lt2>
        <a:srgbClr val="B7B7B7"/>
      </a:lt2>
      <a:accent1>
        <a:srgbClr val="FFFFFF"/>
      </a:accent1>
      <a:accent2>
        <a:srgbClr val="06BAD6"/>
      </a:accent2>
      <a:accent3>
        <a:srgbClr val="A1F1FE"/>
      </a:accent3>
      <a:accent4>
        <a:srgbClr val="079AB1"/>
      </a:accent4>
      <a:accent5>
        <a:srgbClr val="0081B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873</Words>
  <Application>Microsoft Office PowerPoint</Application>
  <PresentationFormat>On-screen Show (16:9)</PresentationFormat>
  <Paragraphs>163</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Montserrat ExtraBold</vt:lpstr>
      <vt:lpstr>Courier New</vt:lpstr>
      <vt:lpstr>Montserrat</vt:lpstr>
      <vt:lpstr>Montserrat Alternates</vt:lpstr>
      <vt:lpstr>Tech Company Branding Guidelines by Slidesgo</vt:lpstr>
      <vt:lpstr>PowerPoint Presentation</vt:lpstr>
      <vt:lpstr>01</vt:lpstr>
      <vt:lpstr>PowerPoint Presentation</vt:lpstr>
      <vt:lpstr>PowerPoint Presentation</vt:lpstr>
      <vt:lpstr>PowerPoint Presentation</vt:lpstr>
      <vt:lpstr>DATA COLLECTION</vt:lpstr>
      <vt:lpstr>PowerPoint Presentation</vt:lpstr>
      <vt:lpstr>MACHINE LEARNING</vt:lpstr>
      <vt:lpstr>PowerPoint Presentation</vt:lpstr>
      <vt:lpstr>INDUSTRIALISATION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Huy-Nam TRAN</cp:lastModifiedBy>
  <cp:revision>5</cp:revision>
  <dcterms:modified xsi:type="dcterms:W3CDTF">2021-12-26T14:23:52Z</dcterms:modified>
</cp:coreProperties>
</file>